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103"/>
  </p:notesMasterIdLst>
  <p:sldIdLst>
    <p:sldId id="273" r:id="rId3"/>
    <p:sldId id="540" r:id="rId4"/>
    <p:sldId id="542" r:id="rId5"/>
    <p:sldId id="527" r:id="rId6"/>
    <p:sldId id="528" r:id="rId7"/>
    <p:sldId id="470" r:id="rId8"/>
    <p:sldId id="417" r:id="rId9"/>
    <p:sldId id="461" r:id="rId10"/>
    <p:sldId id="463" r:id="rId11"/>
    <p:sldId id="437" r:id="rId12"/>
    <p:sldId id="430" r:id="rId13"/>
    <p:sldId id="525" r:id="rId14"/>
    <p:sldId id="526" r:id="rId15"/>
    <p:sldId id="438" r:id="rId16"/>
    <p:sldId id="515" r:id="rId17"/>
    <p:sldId id="516" r:id="rId18"/>
    <p:sldId id="518" r:id="rId19"/>
    <p:sldId id="519" r:id="rId20"/>
    <p:sldId id="520" r:id="rId21"/>
    <p:sldId id="521" r:id="rId22"/>
    <p:sldId id="522" r:id="rId23"/>
    <p:sldId id="418" r:id="rId24"/>
    <p:sldId id="444" r:id="rId25"/>
    <p:sldId id="419" r:id="rId26"/>
    <p:sldId id="445" r:id="rId27"/>
    <p:sldId id="441" r:id="rId28"/>
    <p:sldId id="446" r:id="rId29"/>
    <p:sldId id="420" r:id="rId30"/>
    <p:sldId id="448" r:id="rId31"/>
    <p:sldId id="447" r:id="rId32"/>
    <p:sldId id="450" r:id="rId33"/>
    <p:sldId id="440" r:id="rId34"/>
    <p:sldId id="442" r:id="rId35"/>
    <p:sldId id="496" r:id="rId36"/>
    <p:sldId id="452" r:id="rId37"/>
    <p:sldId id="453" r:id="rId38"/>
    <p:sldId id="486" r:id="rId39"/>
    <p:sldId id="497" r:id="rId40"/>
    <p:sldId id="512" r:id="rId41"/>
    <p:sldId id="530" r:id="rId42"/>
    <p:sldId id="511" r:id="rId43"/>
    <p:sldId id="513" r:id="rId44"/>
    <p:sldId id="514" r:id="rId45"/>
    <p:sldId id="523" r:id="rId46"/>
    <p:sldId id="524" r:id="rId47"/>
    <p:sldId id="531" r:id="rId48"/>
    <p:sldId id="532" r:id="rId49"/>
    <p:sldId id="490" r:id="rId50"/>
    <p:sldId id="487" r:id="rId51"/>
    <p:sldId id="500" r:id="rId52"/>
    <p:sldId id="501" r:id="rId53"/>
    <p:sldId id="504" r:id="rId54"/>
    <p:sldId id="502" r:id="rId55"/>
    <p:sldId id="499" r:id="rId56"/>
    <p:sldId id="503" r:id="rId57"/>
    <p:sldId id="505" r:id="rId58"/>
    <p:sldId id="488" r:id="rId59"/>
    <p:sldId id="489" r:id="rId60"/>
    <p:sldId id="492" r:id="rId61"/>
    <p:sldId id="493" r:id="rId62"/>
    <p:sldId id="494" r:id="rId63"/>
    <p:sldId id="495" r:id="rId64"/>
    <p:sldId id="498" r:id="rId65"/>
    <p:sldId id="491" r:id="rId66"/>
    <p:sldId id="529" r:id="rId67"/>
    <p:sldId id="421" r:id="rId68"/>
    <p:sldId id="449" r:id="rId69"/>
    <p:sldId id="422" r:id="rId70"/>
    <p:sldId id="533" r:id="rId71"/>
    <p:sldId id="534" r:id="rId72"/>
    <p:sldId id="536" r:id="rId73"/>
    <p:sldId id="537" r:id="rId74"/>
    <p:sldId id="451" r:id="rId75"/>
    <p:sldId id="535" r:id="rId76"/>
    <p:sldId id="506" r:id="rId77"/>
    <p:sldId id="507" r:id="rId78"/>
    <p:sldId id="508" r:id="rId79"/>
    <p:sldId id="509" r:id="rId80"/>
    <p:sldId id="423" r:id="rId81"/>
    <p:sldId id="424" r:id="rId82"/>
    <p:sldId id="458" r:id="rId83"/>
    <p:sldId id="517" r:id="rId84"/>
    <p:sldId id="455" r:id="rId85"/>
    <p:sldId id="426" r:id="rId86"/>
    <p:sldId id="454" r:id="rId87"/>
    <p:sldId id="456" r:id="rId88"/>
    <p:sldId id="457" r:id="rId89"/>
    <p:sldId id="436" r:id="rId90"/>
    <p:sldId id="443" r:id="rId91"/>
    <p:sldId id="429" r:id="rId92"/>
    <p:sldId id="431" r:id="rId93"/>
    <p:sldId id="432" r:id="rId94"/>
    <p:sldId id="433" r:id="rId95"/>
    <p:sldId id="434" r:id="rId96"/>
    <p:sldId id="435" r:id="rId97"/>
    <p:sldId id="539" r:id="rId98"/>
    <p:sldId id="538" r:id="rId99"/>
    <p:sldId id="460" r:id="rId100"/>
    <p:sldId id="462" r:id="rId101"/>
    <p:sldId id="510" r:id="rId102"/>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2" autoAdjust="0"/>
    <p:restoredTop sz="94630" autoAdjust="0"/>
  </p:normalViewPr>
  <p:slideViewPr>
    <p:cSldViewPr>
      <p:cViewPr varScale="1">
        <p:scale>
          <a:sx n="119" d="100"/>
          <a:sy n="119" d="100"/>
        </p:scale>
        <p:origin x="1225"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2025/3/23</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F7D1906-FE80-4D05-B5A0-E305CC71D444}" type="slidenum">
              <a:rPr lang="zh-TW" altLang="en-US" smtClean="0"/>
              <a:t>77</a:t>
            </a:fld>
            <a:endParaRPr lang="zh-TW" altLang="en-US"/>
          </a:p>
        </p:txBody>
      </p:sp>
    </p:spTree>
    <p:extLst>
      <p:ext uri="{BB962C8B-B14F-4D97-AF65-F5344CB8AC3E}">
        <p14:creationId xmlns:p14="http://schemas.microsoft.com/office/powerpoint/2010/main" val="454181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8708584" y="6583362"/>
            <a:ext cx="386644"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500" dirty="0">
                <a:ea typeface="標楷體" panose="03000509000000000000" pitchFamily="65" charset="-120"/>
              </a:rPr>
              <a:t>第</a:t>
            </a:r>
            <a:fld id="{DCA2A753-5712-402C-96FE-2A2EA79BA387}" type="slidenum">
              <a:rPr lang="zh-TW" altLang="en-US" sz="500">
                <a:ea typeface="標楷體" panose="03000509000000000000" pitchFamily="65" charset="-120"/>
              </a:rPr>
              <a:pPr algn="ctr"/>
              <a:t>‹#›</a:t>
            </a:fld>
            <a:r>
              <a:rPr lang="zh-TW" altLang="en-US" sz="500" dirty="0">
                <a:ea typeface="標楷體" panose="03000509000000000000" pitchFamily="65" charset="-120"/>
              </a:rPr>
              <a:t>頁</a:t>
            </a:r>
            <a:endParaRPr lang="zh-TW" altLang="en-US" sz="800" dirty="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cstate="screen">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hyperlink" Target="https://github.com/tensorflow/tpu/tree/master/models/official/retinanet?utm_source=cloudaiblog&amp;utm_medium=blog&amp;utm_campaign=tpuv2v3podsbeta" TargetMode="External"/><Relationship Id="rId18" Type="http://schemas.openxmlformats.org/officeDocument/2006/relationships/hyperlink" Target="https://github.com/tensorflow/tpu/tree/master/models/official/mask_rcnn?utm_source=cloudaiblog&amp;utm_medium=blog&amp;utm_campaign=tpuv2v3podsbeta" TargetMode="External"/><Relationship Id="rId26" Type="http://schemas.openxmlformats.org/officeDocument/2006/relationships/hyperlink" Target="https://colab.research.google.com/github/tensorflow/tpu/blob/master/tools/colab/bert_finetuning_with_cloud_tpus.ipynb?utm_source=cloudaiblog&amp;utm_medium=blog&amp;utm_campaign=tpuv2v3podsbeta" TargetMode="External"/><Relationship Id="rId21" Type="http://schemas.openxmlformats.org/officeDocument/2006/relationships/hyperlink" Target="https://cloud.google.com/tpu/docs/tutorials/deeplab?utm_source=cloudaiblog&amp;utm_medium=blog&amp;utm_campaign=tpuv2v3podsbeta" TargetMode="External"/><Relationship Id="rId34" Type="http://schemas.openxmlformats.org/officeDocument/2006/relationships/hyperlink" Target="https://github.com/tensorflow/lingvo?utm_source=cloudaiblog&amp;utm_medium=blog&amp;utm_campaign=tpuv2v3podsbeta" TargetMode="External"/><Relationship Id="rId7" Type="http://schemas.openxmlformats.org/officeDocument/2006/relationships/hyperlink" Target="https://github.com/tensorflow/tpu/tree/master/models/experimental/inception?utm_source=cloudaiblog&amp;utm_medium=blog&amp;utm_campaign=tpuv2v3podsbeta" TargetMode="External"/><Relationship Id="rId12" Type="http://schemas.openxmlformats.org/officeDocument/2006/relationships/hyperlink" Target="https://cloud.google.com/tpu/docs/tutorials/retinanet?utm_source=cloudaiblog&amp;utm_medium=blog&amp;utm_campaign=tpuv2v3podsbeta" TargetMode="External"/><Relationship Id="rId17" Type="http://schemas.openxmlformats.org/officeDocument/2006/relationships/hyperlink" Target="https://cloud.google.com/tpu/docs/tutorials/mask-rcnn?utm_source=cloudaiblog&amp;utm_medium=blog&amp;utm_campaign=tpuv2v3podsbeta" TargetMode="External"/><Relationship Id="rId25" Type="http://schemas.openxmlformats.org/officeDocument/2006/relationships/hyperlink" Target="https://github.com/google-research/bert?utm_source=cloudaiblog&amp;utm_medium=blog&amp;utm_campaign=tpuv2v3podsbeta" TargetMode="External"/><Relationship Id="rId33" Type="http://schemas.openxmlformats.org/officeDocument/2006/relationships/hyperlink" Target="https://cloud.google.com/tpu/docs/tutorials/automated-speech-recognition?utm_source=cloudaiblog&amp;utm_medium=blog&amp;utm_campaign=tpuv2v3podsbeta" TargetMode="External"/><Relationship Id="rId38" Type="http://schemas.openxmlformats.org/officeDocument/2006/relationships/hyperlink" Target="https://github.com/tensorflow/tpu/tree/master/models/experimental/dcgan?utm_source=cloudaiblog&amp;utm_medium=blog&amp;utm_campaign=tpuv2v3podsbeta" TargetMode="External"/><Relationship Id="rId2" Type="http://schemas.openxmlformats.org/officeDocument/2006/relationships/hyperlink" Target="https://cloud.google.com/tpu/docs/performance-guide?utm_source=cloudaiblog&amp;utm_medium=blog&amp;utm_campaign=tpuv2v3podsbeta" TargetMode="External"/><Relationship Id="rId16" Type="http://schemas.openxmlformats.org/officeDocument/2006/relationships/hyperlink" Target="https://medium.com/tensorflow/training-and-serving-a-realtime-mobile-object-detector-in-30-minutes-with-cloud-tpus-b78971cf1193?utm_source=cloudaiblog&amp;utm_medium=blog&amp;utm_campaign=tpuv2v3podsbeta" TargetMode="External"/><Relationship Id="rId20" Type="http://schemas.openxmlformats.org/officeDocument/2006/relationships/hyperlink" Target="https://colab.research.google.com/github/tensorflow/tpu/blob/master/models/official/mask_rcnn/mask_rcnn_demo.ipynb?utm_source=cloudaiblog&amp;utm_medium=blog&amp;utm_campaign=tpuv2v3podsbeta" TargetMode="External"/><Relationship Id="rId29" Type="http://schemas.openxmlformats.org/officeDocument/2006/relationships/hyperlink" Target="https://arxiv.org/abs/1811.02084?utm_source=cloudaiblog&amp;utm_medium=blog&amp;utm_campaign=tpuv2v3podsbeta" TargetMode="External"/><Relationship Id="rId1" Type="http://schemas.openxmlformats.org/officeDocument/2006/relationships/slideLayout" Target="../slideLayouts/slideLayout2.xml"/><Relationship Id="rId6" Type="http://schemas.openxmlformats.org/officeDocument/2006/relationships/hyperlink" Target="https://github.com/tensorflow/tpu/tree/master/models/official/amoeba_net?utm_source=cloudaiblog&amp;utm_medium=blog&amp;utm_campaign=tpuv2v3podsbeta" TargetMode="External"/><Relationship Id="rId11" Type="http://schemas.openxmlformats.org/officeDocument/2006/relationships/hyperlink" Target="https://github.com/tensorflow/tpu/tree/master/models/official/mobilenet?utm_source=cloudaiblog&amp;utm_medium=blog&amp;utm_campaign=tpuv2v3podsbeta" TargetMode="External"/><Relationship Id="rId24" Type="http://schemas.openxmlformats.org/officeDocument/2006/relationships/hyperlink" Target="https://ai.googleblog.com/2018/11/open-sourcing-bert-state-of-art-pre.html?utm_source=cloudaiblog&amp;utm_medium=blog&amp;utm_campaign=tpuv2v3podsbeta" TargetMode="External"/><Relationship Id="rId32" Type="http://schemas.openxmlformats.org/officeDocument/2006/relationships/hyperlink" Target="https://github.com/kimiyoung/transformer-xl/tree/master/tf?utm_source=cloudaiblog&amp;utm_medium=blog&amp;utm_campaign=tpuv2v3podsbeta" TargetMode="External"/><Relationship Id="rId37" Type="http://schemas.openxmlformats.org/officeDocument/2006/relationships/hyperlink" Target="https://github.com/google/compare_gan?utm_source=cloudaiblog&amp;utm_medium=blog&amp;utm_campaign=tpuv2v3podsbeta" TargetMode="External"/><Relationship Id="rId5" Type="http://schemas.openxmlformats.org/officeDocument/2006/relationships/hyperlink" Target="https://cloud.google.com/tpu/docs/tutorials/amoebanet?utm_source=cloudaiblog&amp;utm_medium=blog&amp;utm_campaign=tpuv2v3podsbeta" TargetMode="External"/><Relationship Id="rId15" Type="http://schemas.openxmlformats.org/officeDocument/2006/relationships/hyperlink" Target="https://ai.googleblog.com/2018/07/accelerated-training-and-inference-with.html?utm_source=cloudaiblog&amp;utm_medium=blog&amp;utm_campaign=tpuv2v3podsbeta" TargetMode="External"/><Relationship Id="rId23" Type="http://schemas.openxmlformats.org/officeDocument/2006/relationships/hyperlink" Target="https://colab.research.google.com/github/tensorflow/models/blob/master/research/deeplab/deeplab_demo.ipynb?utm_source=cloudaiblog&amp;utm_medium=blog&amp;utm_campaign=tpuv2v3podsbeta" TargetMode="External"/><Relationship Id="rId28" Type="http://schemas.openxmlformats.org/officeDocument/2006/relationships/hyperlink" Target="https://github.com/tensorflow/tensor2tensor/blob/master/docs/cloud_tpu.md?utm_source=cloudaiblog&amp;utm_medium=blog&amp;utm_campaign=tpuv2v3podsbeta" TargetMode="External"/><Relationship Id="rId36" Type="http://schemas.openxmlformats.org/officeDocument/2006/relationships/hyperlink" Target="https://arxiv.org/abs/1903.02271?utm_source=cloudaiblog&amp;utm_medium=blog&amp;utm_campaign=tpuv2v3podsbeta" TargetMode="External"/><Relationship Id="rId10" Type="http://schemas.openxmlformats.org/officeDocument/2006/relationships/hyperlink" Target="https://cloud.google.com/blog/products/ai-machine-learning/train-and-deploy-state-of-the-art-mobile-image-classification-models-via-cloud-tpu?utm_source=cloudaiblog&amp;utm_medium=blog&amp;utm_campaign=tpuv2v3podsbeta" TargetMode="External"/><Relationship Id="rId19" Type="http://schemas.openxmlformats.org/officeDocument/2006/relationships/hyperlink" Target="https://cloud.google.com/blog/products/ai-machine-learning/whats-in-an-image-fast-accurate-image-segmentation-with-cloud-tpus?utm_source=cloudaiblog&amp;utm_medium=blog&amp;utm_campaign=tpuv2v3podsbeta" TargetMode="External"/><Relationship Id="rId31" Type="http://schemas.openxmlformats.org/officeDocument/2006/relationships/hyperlink" Target="https://github.com/tensorflow/tpu/tree/master/models/experimental/qanet?utm_source=cloudaiblog&amp;utm_medium=blog&amp;utm_campaign=tpuv2v3podsbeta" TargetMode="External"/><Relationship Id="rId4" Type="http://schemas.openxmlformats.org/officeDocument/2006/relationships/hyperlink" Target="https://cloud.google.com/blog/products/ai-machine-learning/now-you-can-train-ml-models-faster-and-lower-cost-cloud-tpu-pods?utm_source=cloudaiblog&amp;utm_medium=blog&amp;utm_campaign=tpuv2v3podsbeta" TargetMode="External"/><Relationship Id="rId9" Type="http://schemas.openxmlformats.org/officeDocument/2006/relationships/hyperlink" Target="https://github.com/tensorflow/tpu/tree/master/models/official/mnasnet?utm_source=cloudaiblog&amp;utm_medium=blog&amp;utm_campaign=tpuv2v3podsbeta" TargetMode="External"/><Relationship Id="rId14" Type="http://schemas.openxmlformats.org/officeDocument/2006/relationships/hyperlink" Target="https://cloud.google.com/blog/products/ai-machine-learning/train-fast-on-tpu-serve-flexibly-on-gpu-switch-your-ml-infrastructure-to-suit-your-needs?utm_source=cloudaiblog&amp;utm_medium=blog&amp;utm_campaign=tpuv2v3podsbeta" TargetMode="External"/><Relationship Id="rId22" Type="http://schemas.openxmlformats.org/officeDocument/2006/relationships/hyperlink" Target="https://github.com/tensorflow/tpu/tree/master/models/experimental/deeplab?utm_source=cloudaiblog&amp;utm_medium=blog&amp;utm_campaign=tpuv2v3podsbeta" TargetMode="External"/><Relationship Id="rId27" Type="http://schemas.openxmlformats.org/officeDocument/2006/relationships/hyperlink" Target="https://cloud.google.com/tpu/docs/tutorials/transformer?utm_source=cloudaiblog&amp;utm_medium=blog&amp;utm_campaign=tpuv2v3podsbeta" TargetMode="External"/><Relationship Id="rId30" Type="http://schemas.openxmlformats.org/officeDocument/2006/relationships/hyperlink" Target="https://github.com/tensorflow/mesh?utm_source=cloudaiblog&amp;utm_medium=blog&amp;utm_campaign=tpuv2v3podsbeta" TargetMode="External"/><Relationship Id="rId35" Type="http://schemas.openxmlformats.org/officeDocument/2006/relationships/hyperlink" Target="https://ai.googleblog.com/2019/03/reducing-need-for-labeled-data-in.html?utm_source=cloudaiblog&amp;utm_medium=blog&amp;utm_campaign=tpuv2v3podsbeta" TargetMode="External"/><Relationship Id="rId8" Type="http://schemas.openxmlformats.org/officeDocument/2006/relationships/hyperlink" Target="https://cloud.google.com/tpu/docs/tutorials/mnasnet?utm_source=cloudaiblog&amp;utm_medium=blog&amp;utm_campaign=tpuv2v3podsbeta" TargetMode="External"/><Relationship Id="rId3" Type="http://schemas.openxmlformats.org/officeDocument/2006/relationships/hyperlink" Target="https://github.com/tensorflow/tpu/tree/master/models/official/resnet?utm_source=cloudaiblog&amp;utm_medium=blog&amp;utm_campaign=tpuv2v3podsbeta"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hyperlink" Target="https://codelabs.developers.google.com/codelabs/keras-flowers-convnets/#4"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tensorflow.org/api_docs/python/tf/nn/conv2d"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keras.io/zh/examples/conv_filter_visualization/"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homelane.github.io/convolutions/2DConvRGB.html" TargetMode="External"/><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tensorflow.org/api_docs/python/tf/keras/layers/Conv2D"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gif"/><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andb.ai/ayush-thakur/dl-question-bank/reports/What-s-the-Difference-Between-Strided-Convolution-and-Pooling---VmlldzoyMDE5Mjc"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image-net.org/challenges/LSVRC/"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jamesmccaffrey.wordpress.com/2013/11/05/why-you-should-use-cross-entropy-error-instead-of-classification-error-or-mean-squared-error-for-neural-network-classifier-training/"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kaggle.com/getting-started/149448"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colab.research.google.com/github/GoogleCloudPlatform/training-data-analyst/blob/master/courses/fast-and-lean-data-science/07_Keras_Flowers_TPU_playground.ipynb" TargetMode="Externa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9.xml.rels><?xml version="1.0" encoding="UTF-8" standalone="yes"?>
<Relationships xmlns="http://schemas.openxmlformats.org/package/2006/relationships"><Relationship Id="rId2" Type="http://schemas.openxmlformats.org/officeDocument/2006/relationships/hyperlink" Target="https://codelabs.developers.google.com/codelabs/keras-flowers-squeezenet/#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266879" y="3225968"/>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23953" y="4133156"/>
            <a:ext cx="9073008" cy="2227569"/>
          </a:xfrm>
          <a:ln>
            <a:noFill/>
          </a:ln>
        </p:spPr>
        <p:txBody>
          <a:bodyPr/>
          <a:lstStyle/>
          <a:p>
            <a:r>
              <a:rPr lang="en-US" altLang="zh-TW" sz="4000" dirty="0">
                <a:solidFill>
                  <a:srgbClr val="0070C0"/>
                </a:solidFill>
                <a:effectLst>
                  <a:outerShdw blurRad="38100" dist="38100" dir="2700000" algn="tl">
                    <a:srgbClr val="000000">
                      <a:alpha val="43137"/>
                    </a:srgbClr>
                  </a:outerShdw>
                </a:effectLst>
              </a:rPr>
              <a:t>Chapter Deep learning DL03</a:t>
            </a:r>
            <a:br>
              <a:rPr lang="en-US" altLang="zh-TW" sz="4000" dirty="0">
                <a:solidFill>
                  <a:srgbClr val="0070C0"/>
                </a:solidFill>
                <a:effectLst>
                  <a:outerShdw blurRad="38100" dist="38100" dir="2700000" algn="tl">
                    <a:srgbClr val="000000">
                      <a:alpha val="43137"/>
                    </a:srgbClr>
                  </a:outerShdw>
                </a:effectLst>
              </a:rPr>
            </a:br>
            <a:br>
              <a:rPr lang="en-US" altLang="zh-TW" sz="4000" dirty="0">
                <a:solidFill>
                  <a:srgbClr val="0070C0"/>
                </a:solidFill>
                <a:effectLst>
                  <a:outerShdw blurRad="38100" dist="38100" dir="2700000" algn="tl">
                    <a:srgbClr val="000000">
                      <a:alpha val="43137"/>
                    </a:srgbClr>
                  </a:outerShdw>
                </a:effectLst>
              </a:rPr>
            </a:br>
            <a:r>
              <a:rPr lang="en-US" altLang="zh-TW" sz="4000" dirty="0">
                <a:solidFill>
                  <a:srgbClr val="0070C0"/>
                </a:solidFill>
                <a:effectLst>
                  <a:outerShdw blurRad="38100" dist="38100" dir="2700000" algn="tl">
                    <a:srgbClr val="000000">
                      <a:alpha val="43137"/>
                    </a:srgbClr>
                  </a:outerShdw>
                </a:effectLst>
              </a:rPr>
              <a:t>   </a:t>
            </a:r>
            <a:r>
              <a:rPr lang="en-US" altLang="zh-TW" sz="4000" dirty="0">
                <a:solidFill>
                  <a:srgbClr val="00B050"/>
                </a:solidFill>
                <a:effectLst>
                  <a:outerShdw blurRad="38100" dist="38100" dir="2700000" algn="tl">
                    <a:srgbClr val="000000">
                      <a:alpha val="43137"/>
                    </a:srgbClr>
                  </a:outerShdw>
                </a:effectLst>
              </a:rPr>
              <a:t>CNN  </a:t>
            </a:r>
            <a:r>
              <a:rPr lang="zh-TW" altLang="en-US" sz="4000" dirty="0">
                <a:solidFill>
                  <a:srgbClr val="00B050"/>
                </a:solidFill>
                <a:effectLst>
                  <a:outerShdw blurRad="38100" dist="38100" dir="2700000" algn="tl">
                    <a:srgbClr val="000000">
                      <a:alpha val="43137"/>
                    </a:srgbClr>
                  </a:outerShdw>
                </a:effectLst>
              </a:rPr>
              <a:t>捲積神經網路</a:t>
            </a:r>
            <a:br>
              <a:rPr lang="en-US" altLang="zh-TW" sz="4000" dirty="0">
                <a:solidFill>
                  <a:srgbClr val="00B050"/>
                </a:solidFill>
              </a:rPr>
            </a:br>
            <a:r>
              <a:rPr lang="zh-TW" altLang="en-US" sz="4000" dirty="0">
                <a:solidFill>
                  <a:srgbClr val="0070C0"/>
                </a:solidFill>
              </a:rPr>
              <a:t>　　　　　　</a:t>
            </a:r>
            <a:r>
              <a:rPr lang="en-US" altLang="zh-TW" sz="1200" dirty="0">
                <a:solidFill>
                  <a:srgbClr val="0070C0"/>
                </a:solidFill>
              </a:rPr>
              <a:t> </a:t>
            </a:r>
            <a:r>
              <a:rPr lang="zh-TW" altLang="en-US" sz="1200" dirty="0">
                <a:solidFill>
                  <a:srgbClr val="00B050"/>
                </a:solidFill>
                <a:effectLst>
                  <a:outerShdw blurRad="38100" dist="38100" dir="2700000" algn="tl">
                    <a:srgbClr val="000000">
                      <a:alpha val="43137"/>
                    </a:srgbClr>
                  </a:outerShdw>
                </a:effectLst>
              </a:rPr>
              <a:t> </a:t>
            </a:r>
            <a:r>
              <a:rPr lang="en-US" altLang="zh-TW" sz="1200" dirty="0">
                <a:solidFill>
                  <a:srgbClr val="00B050"/>
                </a:solidFill>
                <a:effectLst>
                  <a:outerShdw blurRad="38100" dist="38100" dir="2700000" algn="tl">
                    <a:srgbClr val="000000">
                      <a:alpha val="43137"/>
                    </a:srgbClr>
                  </a:outerShdw>
                </a:effectLst>
              </a:rPr>
              <a:t>(</a:t>
            </a:r>
            <a:r>
              <a:rPr lang="en-US" altLang="zh-TW" sz="1200" dirty="0" err="1">
                <a:solidFill>
                  <a:srgbClr val="00B050"/>
                </a:solidFill>
                <a:effectLst>
                  <a:outerShdw blurRad="38100" dist="38100" dir="2700000" algn="tl">
                    <a:srgbClr val="000000">
                      <a:alpha val="43137"/>
                    </a:srgbClr>
                  </a:outerShdw>
                </a:effectLst>
              </a:rPr>
              <a:t>convnets</a:t>
            </a:r>
            <a:endParaRPr lang="zh-TW" altLang="en-US" sz="1200" dirty="0">
              <a:solidFill>
                <a:srgbClr val="0070C0"/>
              </a:solidFill>
            </a:endParaRPr>
          </a:p>
        </p:txBody>
      </p:sp>
      <p:sp>
        <p:nvSpPr>
          <p:cNvPr id="3" name="矩形 2"/>
          <p:cNvSpPr/>
          <p:nvPr/>
        </p:nvSpPr>
        <p:spPr>
          <a:xfrm>
            <a:off x="5110941" y="6360725"/>
            <a:ext cx="4572000" cy="276999"/>
          </a:xfrm>
          <a:prstGeom prst="rect">
            <a:avLst/>
          </a:prstGeom>
        </p:spPr>
        <p:txBody>
          <a:bodyPr>
            <a:spAutoFit/>
          </a:bodyPr>
          <a:lstStyle/>
          <a:p>
            <a:r>
              <a:rPr lang="zh-TW" altLang="en-US" sz="1200" dirty="0"/>
              <a:t>參照 </a:t>
            </a:r>
            <a:r>
              <a:rPr lang="en-US" altLang="zh-TW" sz="1200" dirty="0"/>
              <a:t>https://ithelp.ithome.com.tw/articles/10204737</a:t>
            </a:r>
            <a:endParaRPr lang="zh-TW" altLang="en-US" sz="1200" dirty="0"/>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CNN</a:t>
            </a:r>
            <a:r>
              <a:rPr lang="zh-TW" altLang="en-US" dirty="0"/>
              <a:t>演化史</a:t>
            </a:r>
          </a:p>
        </p:txBody>
      </p:sp>
      <p:sp>
        <p:nvSpPr>
          <p:cNvPr id="3" name="內容版面配置區 2"/>
          <p:cNvSpPr>
            <a:spLocks noGrp="1"/>
          </p:cNvSpPr>
          <p:nvPr>
            <p:ph idx="1"/>
          </p:nvPr>
        </p:nvSpPr>
        <p:spPr/>
        <p:txBody>
          <a:bodyPr/>
          <a:lstStyle/>
          <a:p>
            <a:r>
              <a:rPr lang="en-US" altLang="zh-TW" dirty="0"/>
              <a:t>CNN</a:t>
            </a:r>
            <a:r>
              <a:rPr lang="zh-TW" altLang="en-US" dirty="0"/>
              <a:t>演化史</a:t>
            </a:r>
          </a:p>
        </p:txBody>
      </p:sp>
      <p:pic>
        <p:nvPicPr>
          <p:cNvPr id="4" name="圖片 3"/>
          <p:cNvPicPr>
            <a:picLocks noChangeAspect="1"/>
          </p:cNvPicPr>
          <p:nvPr/>
        </p:nvPicPr>
        <p:blipFill>
          <a:blip r:embed="rId2"/>
          <a:stretch>
            <a:fillRect/>
          </a:stretch>
        </p:blipFill>
        <p:spPr>
          <a:xfrm>
            <a:off x="179388" y="1772817"/>
            <a:ext cx="8402618" cy="3528392"/>
          </a:xfrm>
          <a:prstGeom prst="rect">
            <a:avLst/>
          </a:prstGeom>
        </p:spPr>
      </p:pic>
      <p:sp>
        <p:nvSpPr>
          <p:cNvPr id="5" name="矩形 4"/>
          <p:cNvSpPr/>
          <p:nvPr/>
        </p:nvSpPr>
        <p:spPr>
          <a:xfrm>
            <a:off x="561994" y="4581128"/>
            <a:ext cx="7945725" cy="1508105"/>
          </a:xfrm>
          <a:prstGeom prst="rect">
            <a:avLst/>
          </a:prstGeom>
        </p:spPr>
        <p:txBody>
          <a:bodyPr wrap="square">
            <a:spAutoFit/>
          </a:bodyPr>
          <a:lstStyle/>
          <a:p>
            <a:r>
              <a:rPr lang="en-US" altLang="zh-TW" sz="1800" dirty="0">
                <a:latin typeface="微軟正黑體" panose="020B0604030504040204" pitchFamily="34" charset="-120"/>
                <a:ea typeface="微軟正黑體" panose="020B0604030504040204" pitchFamily="34" charset="-120"/>
              </a:rPr>
              <a:t>CNN</a:t>
            </a:r>
            <a:r>
              <a:rPr lang="zh-TW" altLang="en-US" sz="1800" dirty="0">
                <a:latin typeface="微軟正黑體" panose="020B0604030504040204" pitchFamily="34" charset="-120"/>
                <a:ea typeface="微軟正黑體" panose="020B0604030504040204" pitchFamily="34" charset="-120"/>
              </a:rPr>
              <a:t>一直以來是</a:t>
            </a:r>
            <a:r>
              <a:rPr lang="en-US" altLang="zh-TW" sz="1800" dirty="0">
                <a:latin typeface="微軟正黑體" panose="020B0604030504040204" pitchFamily="34" charset="-120"/>
                <a:ea typeface="微軟正黑體" panose="020B0604030504040204" pitchFamily="34" charset="-120"/>
              </a:rPr>
              <a:t>DL</a:t>
            </a:r>
            <a:r>
              <a:rPr lang="zh-TW" altLang="en-US" sz="1800" dirty="0">
                <a:latin typeface="微軟正黑體" panose="020B0604030504040204" pitchFamily="34" charset="-120"/>
                <a:ea typeface="微軟正黑體" panose="020B0604030504040204" pitchFamily="34" charset="-120"/>
              </a:rPr>
              <a:t>中最重要的一部份，</a:t>
            </a:r>
            <a:r>
              <a:rPr lang="en-US" altLang="zh-TW" sz="1800" dirty="0">
                <a:latin typeface="微軟正黑體" panose="020B0604030504040204" pitchFamily="34" charset="-120"/>
                <a:ea typeface="微軟正黑體" panose="020B0604030504040204" pitchFamily="34" charset="-120"/>
              </a:rPr>
              <a:t>CNN </a:t>
            </a:r>
            <a:r>
              <a:rPr lang="zh-TW" altLang="en-US" sz="1800" dirty="0">
                <a:latin typeface="微軟正黑體" panose="020B0604030504040204" pitchFamily="34" charset="-120"/>
                <a:ea typeface="微軟正黑體" panose="020B0604030504040204" pitchFamily="34" charset="-120"/>
              </a:rPr>
              <a:t>在影像辨識中甚至可以超越人類辨識的精準</a:t>
            </a:r>
            <a:r>
              <a:rPr lang="zh-TW" altLang="en-US" sz="1800">
                <a:latin typeface="微軟正黑體" panose="020B0604030504040204" pitchFamily="34" charset="-120"/>
                <a:ea typeface="微軟正黑體" panose="020B0604030504040204" pitchFamily="34" charset="-120"/>
              </a:rPr>
              <a:t>度，</a:t>
            </a:r>
            <a:endParaRPr lang="en-US" altLang="zh-TW" sz="1800">
              <a:latin typeface="微軟正黑體" panose="020B0604030504040204" pitchFamily="34" charset="-120"/>
              <a:ea typeface="微軟正黑體" panose="020B0604030504040204" pitchFamily="34" charset="-120"/>
            </a:endParaRPr>
          </a:p>
          <a:p>
            <a:endParaRPr lang="en-US" altLang="zh-TW" sz="1800">
              <a:latin typeface="微軟正黑體" panose="020B0604030504040204" pitchFamily="34" charset="-120"/>
              <a:ea typeface="微軟正黑體" panose="020B0604030504040204" pitchFamily="34" charset="-120"/>
            </a:endParaRPr>
          </a:p>
          <a:p>
            <a:r>
              <a:rPr lang="zh-TW" altLang="en-US" sz="1800">
                <a:latin typeface="微軟正黑體" panose="020B0604030504040204" pitchFamily="34" charset="-120"/>
                <a:ea typeface="微軟正黑體" panose="020B0604030504040204" pitchFamily="34" charset="-120"/>
              </a:rPr>
              <a:t>把</a:t>
            </a:r>
            <a:r>
              <a:rPr lang="en-US" altLang="zh-TW" sz="1800" dirty="0">
                <a:latin typeface="微軟正黑體" panose="020B0604030504040204" pitchFamily="34" charset="-120"/>
                <a:ea typeface="微軟正黑體" panose="020B0604030504040204" pitchFamily="34" charset="-120"/>
              </a:rPr>
              <a:t>CNN</a:t>
            </a:r>
            <a:r>
              <a:rPr lang="zh-TW" altLang="en-US" sz="1800" dirty="0">
                <a:latin typeface="微軟正黑體" panose="020B0604030504040204" pitchFamily="34" charset="-120"/>
                <a:ea typeface="微軟正黑體" panose="020B0604030504040204" pitchFamily="34" charset="-120"/>
              </a:rPr>
              <a:t>的概念</a:t>
            </a:r>
            <a:r>
              <a:rPr lang="zh-TW" altLang="en-US" sz="2000" dirty="0">
                <a:solidFill>
                  <a:srgbClr val="6931E7"/>
                </a:solidFill>
                <a:latin typeface="微軟正黑體" panose="020B0604030504040204" pitchFamily="34" charset="-120"/>
                <a:ea typeface="微軟正黑體" panose="020B0604030504040204" pitchFamily="34" charset="-120"/>
              </a:rPr>
              <a:t>理解</a:t>
            </a:r>
            <a:r>
              <a:rPr lang="zh-TW" altLang="en-US" sz="1800" dirty="0">
                <a:latin typeface="微軟正黑體" panose="020B0604030504040204" pitchFamily="34" charset="-120"/>
                <a:ea typeface="微軟正黑體" panose="020B0604030504040204" pitchFamily="34" charset="-120"/>
              </a:rPr>
              <a:t>過一遍之後，會發現其實</a:t>
            </a:r>
            <a:r>
              <a:rPr lang="en-US" altLang="zh-TW" sz="1800" dirty="0">
                <a:latin typeface="微軟正黑體" panose="020B0604030504040204" pitchFamily="34" charset="-120"/>
                <a:ea typeface="微軟正黑體" panose="020B0604030504040204" pitchFamily="34" charset="-120"/>
              </a:rPr>
              <a:t>CNN</a:t>
            </a:r>
            <a:r>
              <a:rPr lang="zh-TW" altLang="en-US" sz="1800" dirty="0">
                <a:latin typeface="微軟正黑體" panose="020B0604030504040204" pitchFamily="34" charset="-120"/>
                <a:ea typeface="微軟正黑體" panose="020B0604030504040204" pitchFamily="34" charset="-120"/>
              </a:rPr>
              <a:t>是一個很直觀的演算法，而且仔細想想，其實跟人類用眼睛去辨識有</a:t>
            </a:r>
            <a:r>
              <a:rPr lang="en-US" altLang="zh-TW" sz="1800" dirty="0">
                <a:latin typeface="微軟正黑體" panose="020B0604030504040204" pitchFamily="34" charset="-120"/>
                <a:ea typeface="微軟正黑體" panose="020B0604030504040204" pitchFamily="34" charset="-120"/>
              </a:rPr>
              <a:t>87%</a:t>
            </a:r>
            <a:r>
              <a:rPr lang="zh-TW" altLang="en-US" sz="1800" dirty="0">
                <a:latin typeface="微軟正黑體" panose="020B0604030504040204" pitchFamily="34" charset="-120"/>
                <a:ea typeface="微軟正黑體" panose="020B0604030504040204" pitchFamily="34" charset="-120"/>
              </a:rPr>
              <a:t>的相似</a:t>
            </a:r>
          </a:p>
        </p:txBody>
      </p:sp>
      <p:sp>
        <p:nvSpPr>
          <p:cNvPr id="6" name="矩形 5"/>
          <p:cNvSpPr/>
          <p:nvPr/>
        </p:nvSpPr>
        <p:spPr>
          <a:xfrm>
            <a:off x="5436096" y="3921365"/>
            <a:ext cx="1292341" cy="307777"/>
          </a:xfrm>
          <a:prstGeom prst="rect">
            <a:avLst/>
          </a:prstGeom>
        </p:spPr>
        <p:txBody>
          <a:bodyPr wrap="none">
            <a:spAutoFit/>
          </a:bodyPr>
          <a:lstStyle/>
          <a:p>
            <a:r>
              <a:rPr lang="en-US" altLang="zh-TW" sz="1400" dirty="0"/>
              <a:t>1</a:t>
            </a:r>
            <a:r>
              <a:rPr lang="en-US" altLang="zh-TW" sz="1400" baseline="30000" dirty="0"/>
              <a:t>st</a:t>
            </a:r>
            <a:r>
              <a:rPr lang="en-US" altLang="zh-TW" sz="1400" dirty="0"/>
              <a:t>: </a:t>
            </a:r>
            <a:r>
              <a:rPr lang="en-US" altLang="zh-TW" sz="1400" dirty="0" err="1"/>
              <a:t>GoogLeNet</a:t>
            </a:r>
            <a:endParaRPr lang="zh-TW" altLang="en-US" sz="1400" dirty="0"/>
          </a:p>
        </p:txBody>
      </p:sp>
      <p:sp>
        <p:nvSpPr>
          <p:cNvPr id="8" name="矩形 7"/>
          <p:cNvSpPr/>
          <p:nvPr/>
        </p:nvSpPr>
        <p:spPr>
          <a:xfrm>
            <a:off x="3948464" y="3896790"/>
            <a:ext cx="404278" cy="307777"/>
          </a:xfrm>
          <a:prstGeom prst="rect">
            <a:avLst/>
          </a:prstGeom>
        </p:spPr>
        <p:txBody>
          <a:bodyPr wrap="none">
            <a:spAutoFit/>
          </a:bodyPr>
          <a:lstStyle/>
          <a:p>
            <a:r>
              <a:rPr lang="en-US" altLang="zh-TW" sz="1400" dirty="0"/>
              <a:t>2</a:t>
            </a:r>
            <a:r>
              <a:rPr lang="en-US" altLang="zh-TW" sz="1400" baseline="30000" dirty="0"/>
              <a:t>st</a:t>
            </a:r>
            <a:r>
              <a:rPr lang="en-US" altLang="zh-TW" sz="1400" dirty="0"/>
              <a:t>:</a:t>
            </a:r>
            <a:endParaRPr lang="zh-TW" altLang="en-US" sz="1400" dirty="0"/>
          </a:p>
        </p:txBody>
      </p:sp>
    </p:spTree>
    <p:extLst>
      <p:ext uri="{BB962C8B-B14F-4D97-AF65-F5344CB8AC3E}">
        <p14:creationId xmlns:p14="http://schemas.microsoft.com/office/powerpoint/2010/main" val="216387386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a:t>DL </a:t>
            </a:r>
            <a:r>
              <a:rPr lang="zh-TW" altLang="en-US"/>
              <a:t>應用</a:t>
            </a:r>
            <a:r>
              <a:rPr lang="zh-TW" altLang="en-US" dirty="0"/>
              <a:t>範例</a:t>
            </a:r>
          </a:p>
        </p:txBody>
      </p:sp>
      <p:sp>
        <p:nvSpPr>
          <p:cNvPr id="6" name="內容版面配置區 5"/>
          <p:cNvSpPr>
            <a:spLocks noGrp="1"/>
          </p:cNvSpPr>
          <p:nvPr>
            <p:ph idx="1"/>
          </p:nvPr>
        </p:nvSpPr>
        <p:spPr/>
        <p:txBody>
          <a:bodyPr/>
          <a:lstStyle/>
          <a:p>
            <a:pPr algn="l"/>
            <a:r>
              <a:rPr lang="zh-TW" altLang="en-US" sz="1400" dirty="0">
                <a:solidFill>
                  <a:srgbClr val="323232"/>
                </a:solidFill>
                <a:effectLst/>
                <a:latin typeface="inherit"/>
              </a:rPr>
              <a:t>圖像分類</a:t>
            </a:r>
            <a:endParaRPr lang="zh-TW" altLang="en-US" sz="1400" dirty="0">
              <a:solidFill>
                <a:srgbClr val="323232"/>
              </a:solidFill>
              <a:effectLst/>
              <a:latin typeface="Roboto"/>
            </a:endParaRPr>
          </a:p>
          <a:p>
            <a:pPr algn="l">
              <a:buFont typeface="Arial" panose="020B0604020202020204" pitchFamily="34" charset="0"/>
              <a:buChar char="•"/>
            </a:pPr>
            <a:r>
              <a:rPr lang="en-US" altLang="zh-TW" sz="1400" b="0" dirty="0" err="1">
                <a:solidFill>
                  <a:srgbClr val="323232"/>
                </a:solidFill>
                <a:effectLst/>
                <a:latin typeface="inherit"/>
              </a:rPr>
              <a:t>ResNet</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2"/>
              </a:rPr>
              <a:t>教程</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3"/>
              </a:rPr>
              <a:t>程式碼</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4"/>
              </a:rPr>
              <a:t>部落格文章</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err="1">
                <a:solidFill>
                  <a:srgbClr val="323232"/>
                </a:solidFill>
                <a:effectLst/>
                <a:latin typeface="inherit"/>
              </a:rPr>
              <a:t>AmoebaNet</a:t>
            </a:r>
            <a:r>
              <a:rPr lang="en-US" altLang="zh-TW" sz="1400" b="0" dirty="0">
                <a:solidFill>
                  <a:srgbClr val="323232"/>
                </a:solidFill>
                <a:effectLst/>
                <a:latin typeface="inherit"/>
              </a:rPr>
              <a:t>-D (</a:t>
            </a:r>
            <a:r>
              <a:rPr lang="zh-TW" altLang="en-US" sz="1400" b="0" dirty="0">
                <a:solidFill>
                  <a:srgbClr val="196AD6"/>
                </a:solidFill>
                <a:effectLst/>
                <a:latin typeface="inherit"/>
                <a:hlinkClick r:id="rId5"/>
              </a:rPr>
              <a:t>教程</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6"/>
              </a:rPr>
              <a:t>程式碼</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a:solidFill>
                  <a:srgbClr val="323232"/>
                </a:solidFill>
                <a:effectLst/>
                <a:latin typeface="inherit"/>
              </a:rPr>
              <a:t>Inception (</a:t>
            </a:r>
            <a:r>
              <a:rPr lang="zh-TW" altLang="en-US" sz="1400" b="0" dirty="0">
                <a:solidFill>
                  <a:srgbClr val="196AD6"/>
                </a:solidFill>
                <a:effectLst/>
                <a:latin typeface="inherit"/>
                <a:hlinkClick r:id="rId6"/>
              </a:rPr>
              <a:t>教程</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7"/>
              </a:rPr>
              <a:t>程式碼</a:t>
            </a:r>
            <a:r>
              <a:rPr lang="en-US" altLang="zh-TW" sz="1400" b="0" dirty="0">
                <a:solidFill>
                  <a:srgbClr val="323232"/>
                </a:solidFill>
                <a:effectLst/>
                <a:latin typeface="inherit"/>
              </a:rPr>
              <a:t>)</a:t>
            </a:r>
          </a:p>
          <a:p>
            <a:pPr algn="l"/>
            <a:r>
              <a:rPr lang="zh-TW" altLang="en-US" sz="1400" dirty="0">
                <a:solidFill>
                  <a:srgbClr val="323232"/>
                </a:solidFill>
                <a:effectLst/>
                <a:latin typeface="inherit"/>
              </a:rPr>
              <a:t>行動圖像分類</a:t>
            </a:r>
            <a:endParaRPr lang="zh-TW" altLang="en-US" sz="1400" dirty="0">
              <a:solidFill>
                <a:srgbClr val="323232"/>
              </a:solidFill>
              <a:effectLst/>
              <a:latin typeface="Roboto"/>
            </a:endParaRPr>
          </a:p>
          <a:p>
            <a:pPr algn="l">
              <a:buFont typeface="Arial" panose="020B0604020202020204" pitchFamily="34" charset="0"/>
              <a:buChar char="•"/>
            </a:pPr>
            <a:r>
              <a:rPr lang="en-US" altLang="zh-TW" sz="1400" b="0" dirty="0" err="1">
                <a:solidFill>
                  <a:srgbClr val="323232"/>
                </a:solidFill>
                <a:effectLst/>
                <a:latin typeface="inherit"/>
              </a:rPr>
              <a:t>MnasNet</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8"/>
              </a:rPr>
              <a:t>教程</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9"/>
              </a:rPr>
              <a:t>程式碼</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10"/>
              </a:rPr>
              <a:t>部落格文章</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err="1">
                <a:solidFill>
                  <a:srgbClr val="323232"/>
                </a:solidFill>
                <a:effectLst/>
                <a:latin typeface="inherit"/>
              </a:rPr>
              <a:t>MobileNet</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11"/>
              </a:rPr>
              <a:t>程式碼</a:t>
            </a:r>
            <a:r>
              <a:rPr lang="en-US" altLang="zh-TW" sz="1400" b="0" dirty="0">
                <a:solidFill>
                  <a:srgbClr val="323232"/>
                </a:solidFill>
                <a:effectLst/>
                <a:latin typeface="inherit"/>
              </a:rPr>
              <a:t>)</a:t>
            </a:r>
          </a:p>
          <a:p>
            <a:pPr algn="l"/>
            <a:r>
              <a:rPr lang="zh-TW" altLang="en-US" sz="1400" dirty="0">
                <a:solidFill>
                  <a:srgbClr val="323232"/>
                </a:solidFill>
                <a:effectLst/>
                <a:latin typeface="inherit"/>
              </a:rPr>
              <a:t>物件偵測</a:t>
            </a:r>
            <a:endParaRPr lang="zh-TW" altLang="en-US" sz="1400" dirty="0">
              <a:solidFill>
                <a:srgbClr val="323232"/>
              </a:solidFill>
              <a:effectLst/>
              <a:latin typeface="Roboto"/>
            </a:endParaRPr>
          </a:p>
          <a:p>
            <a:pPr algn="l">
              <a:buFont typeface="Arial" panose="020B0604020202020204" pitchFamily="34" charset="0"/>
              <a:buChar char="•"/>
            </a:pPr>
            <a:r>
              <a:rPr lang="en-US" altLang="zh-TW" sz="1400" b="0" dirty="0" err="1">
                <a:solidFill>
                  <a:srgbClr val="323232"/>
                </a:solidFill>
                <a:effectLst/>
                <a:latin typeface="inherit"/>
              </a:rPr>
              <a:t>RetinaNet</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12"/>
              </a:rPr>
              <a:t>教程</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13"/>
              </a:rPr>
              <a:t>程式碼</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14"/>
              </a:rPr>
              <a:t>部落格文章</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err="1">
                <a:solidFill>
                  <a:srgbClr val="323232"/>
                </a:solidFill>
                <a:effectLst/>
                <a:latin typeface="inherit"/>
              </a:rPr>
              <a:t>TensorFlow</a:t>
            </a:r>
            <a:r>
              <a:rPr lang="en-US" altLang="zh-TW" sz="1400" b="0" dirty="0">
                <a:solidFill>
                  <a:srgbClr val="323232"/>
                </a:solidFill>
                <a:effectLst/>
                <a:latin typeface="inherit"/>
              </a:rPr>
              <a:t> </a:t>
            </a:r>
            <a:r>
              <a:rPr lang="zh-TW" altLang="en-US" sz="1400" b="0" dirty="0">
                <a:solidFill>
                  <a:srgbClr val="323232"/>
                </a:solidFill>
                <a:effectLst/>
                <a:latin typeface="inherit"/>
              </a:rPr>
              <a:t>物件偵測 </a:t>
            </a:r>
            <a:r>
              <a:rPr lang="en-US" altLang="zh-TW" sz="1400" b="0" dirty="0">
                <a:solidFill>
                  <a:srgbClr val="323232"/>
                </a:solidFill>
                <a:effectLst/>
                <a:latin typeface="inherit"/>
              </a:rPr>
              <a:t>API (</a:t>
            </a:r>
            <a:r>
              <a:rPr lang="zh-TW" altLang="en-US" sz="1400" b="0" dirty="0">
                <a:solidFill>
                  <a:srgbClr val="196AD6"/>
                </a:solidFill>
                <a:effectLst/>
                <a:latin typeface="inherit"/>
                <a:hlinkClick r:id="rId15"/>
              </a:rPr>
              <a:t>部落格文章</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16"/>
              </a:rPr>
              <a:t>教程</a:t>
            </a:r>
            <a:r>
              <a:rPr lang="en-US" altLang="zh-TW" sz="1400" b="0" dirty="0">
                <a:solidFill>
                  <a:srgbClr val="323232"/>
                </a:solidFill>
                <a:effectLst/>
                <a:latin typeface="inherit"/>
              </a:rPr>
              <a:t>)</a:t>
            </a:r>
          </a:p>
          <a:p>
            <a:pPr algn="l"/>
            <a:r>
              <a:rPr lang="zh-TW" altLang="en-US" sz="1400" dirty="0">
                <a:solidFill>
                  <a:srgbClr val="323232"/>
                </a:solidFill>
                <a:effectLst/>
                <a:latin typeface="inherit"/>
              </a:rPr>
              <a:t>圖像分割</a:t>
            </a:r>
            <a:endParaRPr lang="zh-TW" altLang="en-US" sz="1400" dirty="0">
              <a:solidFill>
                <a:srgbClr val="323232"/>
              </a:solidFill>
              <a:effectLst/>
              <a:latin typeface="Roboto"/>
            </a:endParaRPr>
          </a:p>
          <a:p>
            <a:pPr algn="l">
              <a:buFont typeface="Arial" panose="020B0604020202020204" pitchFamily="34" charset="0"/>
              <a:buChar char="•"/>
            </a:pPr>
            <a:r>
              <a:rPr lang="en-US" altLang="zh-TW" sz="1400" b="0" dirty="0">
                <a:solidFill>
                  <a:srgbClr val="323232"/>
                </a:solidFill>
                <a:effectLst/>
                <a:latin typeface="inherit"/>
              </a:rPr>
              <a:t>Mask R-CNN (</a:t>
            </a:r>
            <a:r>
              <a:rPr lang="zh-TW" altLang="en-US" sz="1400" b="0" dirty="0">
                <a:solidFill>
                  <a:srgbClr val="196AD6"/>
                </a:solidFill>
                <a:effectLst/>
                <a:latin typeface="inherit"/>
                <a:hlinkClick r:id="rId17"/>
              </a:rPr>
              <a:t>教程</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18"/>
              </a:rPr>
              <a:t>程式碼</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19"/>
              </a:rPr>
              <a:t>部落格文章</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20"/>
              </a:rPr>
              <a:t>互動式 </a:t>
            </a:r>
            <a:r>
              <a:rPr lang="en-US" altLang="zh-TW" sz="1400" b="0" dirty="0" err="1">
                <a:solidFill>
                  <a:srgbClr val="196AD6"/>
                </a:solidFill>
                <a:effectLst/>
                <a:latin typeface="inherit"/>
                <a:hlinkClick r:id="rId20"/>
              </a:rPr>
              <a:t>Colab</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err="1">
                <a:solidFill>
                  <a:srgbClr val="323232"/>
                </a:solidFill>
                <a:effectLst/>
                <a:latin typeface="inherit"/>
              </a:rPr>
              <a:t>DeepLab</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21"/>
              </a:rPr>
              <a:t>教程</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22"/>
              </a:rPr>
              <a:t>程式碼</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19"/>
              </a:rPr>
              <a:t>部落格文章</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23"/>
              </a:rPr>
              <a:t>互動式 </a:t>
            </a:r>
            <a:r>
              <a:rPr lang="en-US" altLang="zh-TW" sz="1400" b="0" dirty="0" err="1">
                <a:solidFill>
                  <a:srgbClr val="196AD6"/>
                </a:solidFill>
                <a:effectLst/>
                <a:latin typeface="inherit"/>
                <a:hlinkClick r:id="rId23"/>
              </a:rPr>
              <a:t>Colab</a:t>
            </a:r>
            <a:r>
              <a:rPr lang="en-US" altLang="zh-TW" sz="1400" b="0" dirty="0">
                <a:solidFill>
                  <a:srgbClr val="323232"/>
                </a:solidFill>
                <a:effectLst/>
                <a:latin typeface="inherit"/>
              </a:rPr>
              <a:t>)</a:t>
            </a:r>
          </a:p>
          <a:p>
            <a:pPr algn="l"/>
            <a:r>
              <a:rPr lang="zh-TW" altLang="en-US" sz="1400" dirty="0">
                <a:solidFill>
                  <a:srgbClr val="323232"/>
                </a:solidFill>
                <a:effectLst/>
                <a:latin typeface="inherit"/>
              </a:rPr>
              <a:t>自然語言處理</a:t>
            </a:r>
            <a:endParaRPr lang="zh-TW" altLang="en-US" sz="1400" dirty="0">
              <a:solidFill>
                <a:srgbClr val="323232"/>
              </a:solidFill>
              <a:effectLst/>
              <a:latin typeface="Roboto"/>
            </a:endParaRPr>
          </a:p>
          <a:p>
            <a:pPr algn="l">
              <a:buFont typeface="Arial" panose="020B0604020202020204" pitchFamily="34" charset="0"/>
              <a:buChar char="•"/>
            </a:pPr>
            <a:r>
              <a:rPr lang="en-US" altLang="zh-TW" sz="1400" b="0" dirty="0">
                <a:solidFill>
                  <a:srgbClr val="196AD6"/>
                </a:solidFill>
                <a:effectLst/>
                <a:latin typeface="inherit"/>
                <a:hlinkClick r:id="rId24"/>
              </a:rPr>
              <a:t>BERT</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25"/>
              </a:rPr>
              <a:t>程式碼</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26"/>
              </a:rPr>
              <a:t>互動式 </a:t>
            </a:r>
            <a:r>
              <a:rPr lang="en-US" altLang="zh-TW" sz="1400" b="0" dirty="0" err="1">
                <a:solidFill>
                  <a:srgbClr val="196AD6"/>
                </a:solidFill>
                <a:effectLst/>
                <a:latin typeface="inherit"/>
                <a:hlinkClick r:id="rId26"/>
              </a:rPr>
              <a:t>Colab</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a:solidFill>
                  <a:srgbClr val="323232"/>
                </a:solidFill>
                <a:effectLst/>
                <a:latin typeface="inherit"/>
              </a:rPr>
              <a:t>Transformer (</a:t>
            </a:r>
            <a:r>
              <a:rPr lang="zh-TW" altLang="en-US" sz="1400" b="0" dirty="0">
                <a:solidFill>
                  <a:srgbClr val="196AD6"/>
                </a:solidFill>
                <a:effectLst/>
                <a:latin typeface="inherit"/>
                <a:hlinkClick r:id="rId27"/>
              </a:rPr>
              <a:t>教程</a:t>
            </a:r>
            <a:r>
              <a:rPr lang="en-US" altLang="zh-TW" sz="1400" b="0" dirty="0">
                <a:solidFill>
                  <a:srgbClr val="323232"/>
                </a:solidFill>
                <a:effectLst/>
                <a:latin typeface="inherit"/>
              </a:rPr>
              <a:t>, </a:t>
            </a:r>
            <a:r>
              <a:rPr lang="en-US" altLang="zh-TW" sz="1400" b="0" dirty="0">
                <a:solidFill>
                  <a:srgbClr val="196AD6"/>
                </a:solidFill>
                <a:effectLst/>
                <a:latin typeface="inherit"/>
                <a:hlinkClick r:id="rId28"/>
              </a:rPr>
              <a:t>Tensor2Tensor </a:t>
            </a:r>
            <a:r>
              <a:rPr lang="zh-TW" altLang="en-US" sz="1400" b="0" dirty="0">
                <a:solidFill>
                  <a:srgbClr val="196AD6"/>
                </a:solidFill>
                <a:effectLst/>
                <a:latin typeface="inherit"/>
                <a:hlinkClick r:id="rId28"/>
              </a:rPr>
              <a:t>文件</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a:solidFill>
                  <a:srgbClr val="323232"/>
                </a:solidFill>
                <a:effectLst/>
                <a:latin typeface="inherit"/>
              </a:rPr>
              <a:t>Mesh </a:t>
            </a:r>
            <a:r>
              <a:rPr lang="en-US" altLang="zh-TW" sz="1400" b="0" dirty="0" err="1">
                <a:solidFill>
                  <a:srgbClr val="323232"/>
                </a:solidFill>
                <a:effectLst/>
                <a:latin typeface="inherit"/>
              </a:rPr>
              <a:t>TensorFlow</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29"/>
              </a:rPr>
              <a:t>論文</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30"/>
              </a:rPr>
              <a:t>程式碼</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err="1">
                <a:solidFill>
                  <a:srgbClr val="323232"/>
                </a:solidFill>
                <a:effectLst/>
                <a:latin typeface="inherit"/>
              </a:rPr>
              <a:t>QANet</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31"/>
              </a:rPr>
              <a:t>程式碼</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a:solidFill>
                  <a:srgbClr val="323232"/>
                </a:solidFill>
                <a:effectLst/>
                <a:latin typeface="inherit"/>
              </a:rPr>
              <a:t>Transformer-XL (</a:t>
            </a:r>
            <a:r>
              <a:rPr lang="zh-TW" altLang="en-US" sz="1400" b="0" dirty="0">
                <a:solidFill>
                  <a:srgbClr val="196AD6"/>
                </a:solidFill>
                <a:effectLst/>
                <a:latin typeface="inherit"/>
                <a:hlinkClick r:id="rId32"/>
              </a:rPr>
              <a:t>程式碼</a:t>
            </a:r>
            <a:r>
              <a:rPr lang="en-US" altLang="zh-TW" sz="1400" b="0" dirty="0">
                <a:solidFill>
                  <a:srgbClr val="323232"/>
                </a:solidFill>
                <a:effectLst/>
                <a:latin typeface="inherit"/>
              </a:rPr>
              <a:t>)</a:t>
            </a:r>
          </a:p>
          <a:p>
            <a:pPr algn="l"/>
            <a:r>
              <a:rPr lang="zh-TW" altLang="en-US" sz="1400" dirty="0">
                <a:solidFill>
                  <a:srgbClr val="323232"/>
                </a:solidFill>
                <a:effectLst/>
                <a:latin typeface="inherit"/>
              </a:rPr>
              <a:t>語音辨識</a:t>
            </a:r>
            <a:endParaRPr lang="zh-TW" altLang="en-US" sz="1400" dirty="0">
              <a:solidFill>
                <a:srgbClr val="323232"/>
              </a:solidFill>
              <a:effectLst/>
              <a:latin typeface="Roboto"/>
            </a:endParaRPr>
          </a:p>
          <a:p>
            <a:pPr algn="l">
              <a:buFont typeface="Arial" panose="020B0604020202020204" pitchFamily="34" charset="0"/>
              <a:buChar char="•"/>
            </a:pPr>
            <a:r>
              <a:rPr lang="en-US" altLang="zh-TW" sz="1400" b="0" dirty="0">
                <a:solidFill>
                  <a:srgbClr val="323232"/>
                </a:solidFill>
                <a:effectLst/>
                <a:latin typeface="inherit"/>
              </a:rPr>
              <a:t>ASR Transformer (</a:t>
            </a:r>
            <a:r>
              <a:rPr lang="zh-TW" altLang="en-US" sz="1400" b="0" dirty="0">
                <a:solidFill>
                  <a:srgbClr val="196AD6"/>
                </a:solidFill>
                <a:effectLst/>
                <a:latin typeface="inherit"/>
                <a:hlinkClick r:id="rId33"/>
              </a:rPr>
              <a:t>教程</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err="1">
                <a:solidFill>
                  <a:srgbClr val="323232"/>
                </a:solidFill>
                <a:effectLst/>
                <a:latin typeface="inherit"/>
              </a:rPr>
              <a:t>Lingvo</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34"/>
              </a:rPr>
              <a:t>程式碼</a:t>
            </a:r>
            <a:r>
              <a:rPr lang="en-US" altLang="zh-TW" sz="1400" b="0" dirty="0">
                <a:solidFill>
                  <a:srgbClr val="323232"/>
                </a:solidFill>
                <a:effectLst/>
                <a:latin typeface="inherit"/>
              </a:rPr>
              <a:t>)</a:t>
            </a:r>
          </a:p>
          <a:p>
            <a:pPr algn="l"/>
            <a:r>
              <a:rPr lang="zh-TW" altLang="en-US" sz="1400" dirty="0">
                <a:solidFill>
                  <a:srgbClr val="323232"/>
                </a:solidFill>
                <a:effectLst/>
                <a:latin typeface="inherit"/>
              </a:rPr>
              <a:t>生成性對抗網絡</a:t>
            </a:r>
            <a:endParaRPr lang="zh-TW" altLang="en-US" sz="1400" dirty="0">
              <a:solidFill>
                <a:srgbClr val="323232"/>
              </a:solidFill>
              <a:effectLst/>
              <a:latin typeface="Roboto"/>
            </a:endParaRPr>
          </a:p>
          <a:p>
            <a:pPr algn="l">
              <a:buFont typeface="Arial" panose="020B0604020202020204" pitchFamily="34" charset="0"/>
              <a:buChar char="•"/>
            </a:pPr>
            <a:r>
              <a:rPr lang="zh-TW" altLang="en-US" sz="1400" b="0" dirty="0">
                <a:solidFill>
                  <a:srgbClr val="323232"/>
                </a:solidFill>
                <a:effectLst/>
                <a:latin typeface="inherit"/>
              </a:rPr>
              <a:t>比較 </a:t>
            </a:r>
            <a:r>
              <a:rPr lang="en-US" altLang="zh-TW" sz="1400" b="0" dirty="0">
                <a:solidFill>
                  <a:srgbClr val="323232"/>
                </a:solidFill>
                <a:effectLst/>
                <a:latin typeface="inherit"/>
              </a:rPr>
              <a:t>GAN </a:t>
            </a:r>
            <a:r>
              <a:rPr lang="zh-TW" altLang="en-US" sz="1400" b="0" dirty="0">
                <a:solidFill>
                  <a:srgbClr val="323232"/>
                </a:solidFill>
                <a:effectLst/>
                <a:latin typeface="inherit"/>
              </a:rPr>
              <a:t>庫</a:t>
            </a:r>
            <a:r>
              <a:rPr lang="en-US" altLang="zh-TW" sz="1400" b="0" dirty="0">
                <a:solidFill>
                  <a:srgbClr val="323232"/>
                </a:solidFill>
                <a:effectLst/>
                <a:latin typeface="inherit"/>
              </a:rPr>
              <a:t>, </a:t>
            </a:r>
            <a:r>
              <a:rPr lang="zh-TW" altLang="en-US" sz="1400" b="0" dirty="0">
                <a:solidFill>
                  <a:srgbClr val="323232"/>
                </a:solidFill>
                <a:effectLst/>
                <a:latin typeface="inherit"/>
              </a:rPr>
              <a:t>包含一個 </a:t>
            </a:r>
            <a:r>
              <a:rPr lang="en-US" altLang="zh-TW" sz="1400" b="0" dirty="0" err="1">
                <a:solidFill>
                  <a:srgbClr val="323232"/>
                </a:solidFill>
                <a:effectLst/>
                <a:latin typeface="inherit"/>
              </a:rPr>
              <a:t>BigGAN</a:t>
            </a:r>
            <a:r>
              <a:rPr lang="en-US" altLang="zh-TW" sz="1400" b="0" dirty="0">
                <a:solidFill>
                  <a:srgbClr val="323232"/>
                </a:solidFill>
                <a:effectLst/>
                <a:latin typeface="inherit"/>
              </a:rPr>
              <a:t> </a:t>
            </a:r>
            <a:r>
              <a:rPr lang="zh-TW" altLang="en-US" sz="1400" b="0" dirty="0">
                <a:solidFill>
                  <a:srgbClr val="323232"/>
                </a:solidFill>
                <a:effectLst/>
                <a:latin typeface="inherit"/>
              </a:rPr>
              <a:t>的重新實作 </a:t>
            </a:r>
            <a:r>
              <a:rPr lang="en-US" altLang="zh-TW" sz="1400" b="0" dirty="0">
                <a:solidFill>
                  <a:srgbClr val="323232"/>
                </a:solidFill>
                <a:effectLst/>
                <a:latin typeface="inherit"/>
              </a:rPr>
              <a:t>(</a:t>
            </a:r>
            <a:r>
              <a:rPr lang="zh-TW" altLang="en-US" sz="1400" b="0" dirty="0">
                <a:solidFill>
                  <a:srgbClr val="196AD6"/>
                </a:solidFill>
                <a:effectLst/>
                <a:latin typeface="inherit"/>
                <a:hlinkClick r:id="rId35"/>
              </a:rPr>
              <a:t>部落格文章</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36"/>
              </a:rPr>
              <a:t>論文</a:t>
            </a:r>
            <a:r>
              <a:rPr lang="en-US" altLang="zh-TW" sz="1400" b="0" dirty="0">
                <a:solidFill>
                  <a:srgbClr val="323232"/>
                </a:solidFill>
                <a:effectLst/>
                <a:latin typeface="inherit"/>
              </a:rPr>
              <a:t>, </a:t>
            </a:r>
            <a:r>
              <a:rPr lang="zh-TW" altLang="en-US" sz="1400" b="0" dirty="0">
                <a:solidFill>
                  <a:srgbClr val="196AD6"/>
                </a:solidFill>
                <a:effectLst/>
                <a:latin typeface="inherit"/>
                <a:hlinkClick r:id="rId37"/>
              </a:rPr>
              <a:t>程式碼</a:t>
            </a:r>
            <a:r>
              <a:rPr lang="en-US" altLang="zh-TW" sz="1400" b="0" dirty="0">
                <a:solidFill>
                  <a:srgbClr val="323232"/>
                </a:solidFill>
                <a:effectLst/>
                <a:latin typeface="inherit"/>
              </a:rPr>
              <a:t>)</a:t>
            </a:r>
          </a:p>
          <a:p>
            <a:pPr algn="l">
              <a:buFont typeface="Arial" panose="020B0604020202020204" pitchFamily="34" charset="0"/>
              <a:buChar char="•"/>
            </a:pPr>
            <a:r>
              <a:rPr lang="en-US" altLang="zh-TW" sz="1400" b="0" dirty="0">
                <a:solidFill>
                  <a:srgbClr val="323232"/>
                </a:solidFill>
                <a:effectLst/>
                <a:latin typeface="inherit"/>
              </a:rPr>
              <a:t>DCGAN (</a:t>
            </a:r>
            <a:r>
              <a:rPr lang="zh-TW" altLang="en-US" sz="1400" b="0" dirty="0">
                <a:solidFill>
                  <a:srgbClr val="196AD6"/>
                </a:solidFill>
                <a:effectLst/>
                <a:latin typeface="inherit"/>
                <a:hlinkClick r:id="rId38"/>
              </a:rPr>
              <a:t>程式碼</a:t>
            </a:r>
            <a:r>
              <a:rPr lang="en-US" altLang="zh-TW" sz="1400" b="0" dirty="0">
                <a:solidFill>
                  <a:srgbClr val="323232"/>
                </a:solidFill>
                <a:effectLst/>
                <a:latin typeface="inherit"/>
              </a:rPr>
              <a:t>)</a:t>
            </a:r>
          </a:p>
          <a:p>
            <a:endParaRPr lang="zh-TW" altLang="en-US" sz="1400" dirty="0"/>
          </a:p>
        </p:txBody>
      </p:sp>
    </p:spTree>
    <p:extLst>
      <p:ext uri="{BB962C8B-B14F-4D97-AF65-F5344CB8AC3E}">
        <p14:creationId xmlns:p14="http://schemas.microsoft.com/office/powerpoint/2010/main" val="35815196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60648"/>
            <a:ext cx="9123487" cy="6062317"/>
          </a:xfrm>
          <a:prstGeom prst="rect">
            <a:avLst/>
          </a:prstGeom>
        </p:spPr>
      </p:pic>
      <p:sp>
        <p:nvSpPr>
          <p:cNvPr id="5" name="矩形 4"/>
          <p:cNvSpPr/>
          <p:nvPr/>
        </p:nvSpPr>
        <p:spPr>
          <a:xfrm>
            <a:off x="0" y="4293096"/>
            <a:ext cx="1012265" cy="276999"/>
          </a:xfrm>
          <a:prstGeom prst="rect">
            <a:avLst/>
          </a:prstGeom>
        </p:spPr>
        <p:txBody>
          <a:bodyPr wrap="none">
            <a:spAutoFit/>
          </a:bodyPr>
          <a:lstStyle/>
          <a:p>
            <a:r>
              <a:rPr lang="en-US" altLang="zh-TW" sz="1200" dirty="0"/>
              <a:t>Top-5</a:t>
            </a:r>
            <a:r>
              <a:rPr lang="zh-TW" altLang="en-US" sz="1200" dirty="0"/>
              <a:t>錯誤率</a:t>
            </a:r>
          </a:p>
        </p:txBody>
      </p:sp>
    </p:spTree>
    <p:extLst>
      <p:ext uri="{BB962C8B-B14F-4D97-AF65-F5344CB8AC3E}">
        <p14:creationId xmlns:p14="http://schemas.microsoft.com/office/powerpoint/2010/main" val="176078855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260648"/>
            <a:ext cx="9108504" cy="720725"/>
          </a:xfrm>
        </p:spPr>
        <p:txBody>
          <a:bodyPr/>
          <a:lstStyle/>
          <a:p>
            <a:r>
              <a:rPr lang="en-US" altLang="zh-TW" sz="2000" dirty="0" err="1"/>
              <a:t>TensorFlowNews</a:t>
            </a:r>
            <a:r>
              <a:rPr lang="zh-TW" altLang="en-US" sz="2000" dirty="0"/>
              <a:t>五大經典卷積神經網絡介紹</a:t>
            </a:r>
            <a:r>
              <a:rPr lang="en-US" altLang="zh-TW" sz="2000" dirty="0"/>
              <a:t>:</a:t>
            </a:r>
            <a:br>
              <a:rPr lang="en-US" altLang="zh-TW" sz="2000" dirty="0"/>
            </a:br>
            <a:r>
              <a:rPr lang="en-US" altLang="zh-TW" sz="2000" dirty="0" err="1"/>
              <a:t>LeNet</a:t>
            </a:r>
            <a:r>
              <a:rPr lang="en-US" altLang="zh-TW" sz="2000" dirty="0"/>
              <a:t> / </a:t>
            </a:r>
            <a:r>
              <a:rPr lang="en-US" altLang="zh-TW" sz="2000" dirty="0" err="1"/>
              <a:t>AlexNet</a:t>
            </a:r>
            <a:r>
              <a:rPr lang="en-US" altLang="zh-TW" sz="2000" dirty="0"/>
              <a:t> / </a:t>
            </a:r>
            <a:r>
              <a:rPr lang="en-US" altLang="zh-TW" sz="2000" dirty="0" err="1"/>
              <a:t>GoogLeNet</a:t>
            </a:r>
            <a:r>
              <a:rPr lang="en-US" altLang="zh-TW" sz="2000" dirty="0"/>
              <a:t> / </a:t>
            </a:r>
            <a:r>
              <a:rPr lang="en-US" altLang="zh-TW" sz="2000" dirty="0" err="1"/>
              <a:t>VGGNet</a:t>
            </a:r>
            <a:r>
              <a:rPr lang="en-US" altLang="zh-TW" sz="2000" dirty="0"/>
              <a:t>/</a:t>
            </a:r>
            <a:endParaRPr lang="zh-TW" altLang="en-US" sz="2000" dirty="0"/>
          </a:p>
        </p:txBody>
      </p:sp>
      <p:sp>
        <p:nvSpPr>
          <p:cNvPr id="3" name="內容版面配置區 2"/>
          <p:cNvSpPr>
            <a:spLocks noGrp="1"/>
          </p:cNvSpPr>
          <p:nvPr>
            <p:ph idx="1"/>
          </p:nvPr>
        </p:nvSpPr>
        <p:spPr>
          <a:xfrm>
            <a:off x="179388" y="1153791"/>
            <a:ext cx="8713092" cy="5040312"/>
          </a:xfrm>
        </p:spPr>
        <p:txBody>
          <a:bodyPr/>
          <a:lstStyle/>
          <a:p>
            <a:pPr marL="457200" indent="-457200" latinLnBrk="1">
              <a:buFont typeface="+mj-lt"/>
              <a:buAutoNum type="arabicPeriod"/>
            </a:pPr>
            <a:r>
              <a:rPr lang="zh-TW" altLang="en-US" sz="1800" b="0" dirty="0">
                <a:effectLst/>
              </a:rPr>
              <a:t>卷積神經網絡的第一批成功應用</a:t>
            </a:r>
            <a:r>
              <a:rPr lang="en-US" altLang="zh-TW" sz="1800" b="0" dirty="0">
                <a:effectLst/>
              </a:rPr>
              <a:t>,</a:t>
            </a:r>
            <a:r>
              <a:rPr lang="zh-TW" altLang="en-US" sz="1800" b="0" dirty="0">
                <a:effectLst/>
              </a:rPr>
              <a:t>是由 </a:t>
            </a:r>
            <a:r>
              <a:rPr lang="en-US" altLang="zh-TW" sz="1800" b="0" dirty="0">
                <a:effectLst/>
              </a:rPr>
              <a:t>Yann </a:t>
            </a:r>
            <a:r>
              <a:rPr lang="en-US" altLang="zh-TW" sz="1800" b="0" dirty="0" err="1">
                <a:effectLst/>
              </a:rPr>
              <a:t>LeCun</a:t>
            </a:r>
            <a:r>
              <a:rPr lang="en-US" altLang="zh-TW" sz="1800" b="0" dirty="0">
                <a:effectLst/>
              </a:rPr>
              <a:t> </a:t>
            </a:r>
            <a:r>
              <a:rPr lang="zh-TW" altLang="en-US" sz="1800" b="0" dirty="0">
                <a:effectLst/>
              </a:rPr>
              <a:t>在 </a:t>
            </a:r>
            <a:r>
              <a:rPr lang="en-US" altLang="zh-TW" sz="1800" b="0" dirty="0">
                <a:effectLst/>
              </a:rPr>
              <a:t>20 </a:t>
            </a:r>
            <a:r>
              <a:rPr lang="zh-TW" altLang="en-US" sz="1800" b="0" dirty="0">
                <a:effectLst/>
              </a:rPr>
              <a:t>世紀 </a:t>
            </a:r>
            <a:r>
              <a:rPr lang="en-US" altLang="zh-TW" sz="1800" b="0" dirty="0">
                <a:effectLst/>
              </a:rPr>
              <a:t>90 </a:t>
            </a:r>
            <a:r>
              <a:rPr lang="zh-TW" altLang="en-US" sz="1800" b="0" dirty="0">
                <a:effectLst/>
              </a:rPr>
              <a:t>年代開發的。其中最著名的是用於識別郵政編碼，數字等的</a:t>
            </a:r>
            <a:r>
              <a:rPr lang="en-US" altLang="zh-TW" sz="1800" dirty="0" err="1">
                <a:solidFill>
                  <a:srgbClr val="002060"/>
                </a:solidFill>
                <a:effectLst/>
              </a:rPr>
              <a:t>LeNet</a:t>
            </a:r>
            <a:r>
              <a:rPr lang="zh-TW" altLang="en-US" sz="1800" b="0" dirty="0">
                <a:effectLst/>
              </a:rPr>
              <a:t>架構。</a:t>
            </a:r>
            <a:endParaRPr lang="en-US" altLang="zh-TW" sz="1800" b="0" dirty="0">
              <a:effectLst/>
            </a:endParaRPr>
          </a:p>
          <a:p>
            <a:pPr marL="457200" indent="-457200" latinLnBrk="1">
              <a:buFont typeface="+mj-lt"/>
              <a:buAutoNum type="arabicPeriod"/>
            </a:pPr>
            <a:endParaRPr lang="zh-TW" altLang="en-US" sz="1800" b="0" dirty="0">
              <a:effectLst/>
            </a:endParaRPr>
          </a:p>
          <a:p>
            <a:pPr marL="457200" indent="-457200" latinLnBrk="1">
              <a:buFont typeface="+mj-lt"/>
              <a:buAutoNum type="arabicPeriod"/>
            </a:pPr>
            <a:r>
              <a:rPr lang="zh-TW" altLang="en-US" sz="1800" b="0" dirty="0">
                <a:effectLst/>
              </a:rPr>
              <a:t>首先讓卷積神經網絡在計算機視覺中流行的是由 </a:t>
            </a:r>
            <a:r>
              <a:rPr lang="en-US" altLang="zh-TW" sz="1800" b="0" dirty="0">
                <a:effectLst/>
              </a:rPr>
              <a:t>Alex </a:t>
            </a:r>
            <a:r>
              <a:rPr lang="en-US" altLang="zh-TW" sz="1800" b="0" dirty="0" err="1">
                <a:effectLst/>
              </a:rPr>
              <a:t>Krizhevsky</a:t>
            </a:r>
            <a:r>
              <a:rPr lang="zh-TW" altLang="en-US" sz="1800" b="0" dirty="0">
                <a:effectLst/>
              </a:rPr>
              <a:t>，</a:t>
            </a:r>
            <a:r>
              <a:rPr lang="en-US" altLang="zh-TW" sz="1800" b="0" dirty="0">
                <a:effectLst/>
              </a:rPr>
              <a:t>Ilya </a:t>
            </a:r>
            <a:r>
              <a:rPr lang="en-US" altLang="zh-TW" sz="1800" b="0" dirty="0" err="1">
                <a:effectLst/>
              </a:rPr>
              <a:t>Sutskever</a:t>
            </a:r>
            <a:r>
              <a:rPr lang="en-US" altLang="zh-TW" sz="1800" b="0" dirty="0">
                <a:effectLst/>
              </a:rPr>
              <a:t> </a:t>
            </a:r>
            <a:r>
              <a:rPr lang="zh-TW" altLang="en-US" sz="1800" b="0" dirty="0">
                <a:effectLst/>
              </a:rPr>
              <a:t>和 </a:t>
            </a:r>
            <a:r>
              <a:rPr lang="en-US" altLang="zh-TW" sz="1800" b="0" dirty="0">
                <a:effectLst/>
              </a:rPr>
              <a:t>Geoff Hinton </a:t>
            </a:r>
            <a:r>
              <a:rPr lang="zh-TW" altLang="en-US" sz="1800" b="0" dirty="0">
                <a:effectLst/>
              </a:rPr>
              <a:t>開發的 </a:t>
            </a:r>
            <a:r>
              <a:rPr lang="en-US" altLang="zh-TW" sz="1800" dirty="0" err="1">
                <a:solidFill>
                  <a:srgbClr val="002060"/>
                </a:solidFill>
                <a:effectLst/>
              </a:rPr>
              <a:t>AlexNet</a:t>
            </a:r>
            <a:r>
              <a:rPr lang="zh-TW" altLang="en-US" sz="1800" b="0">
                <a:effectLst/>
              </a:rPr>
              <a:t>。 </a:t>
            </a:r>
            <a:endParaRPr lang="en-US" altLang="zh-TW" sz="1800" b="0">
              <a:effectLst/>
            </a:endParaRPr>
          </a:p>
          <a:p>
            <a:pPr marL="457200" indent="-457200" latinLnBrk="1">
              <a:buFont typeface="+mj-lt"/>
              <a:buAutoNum type="arabicPeriod"/>
            </a:pPr>
            <a:endParaRPr lang="en-US" altLang="zh-TW" sz="1800" b="0">
              <a:effectLst/>
            </a:endParaRPr>
          </a:p>
          <a:p>
            <a:pPr marL="457200" indent="-457200" latinLnBrk="1">
              <a:buFont typeface="+mj-lt"/>
              <a:buAutoNum type="arabicPeriod"/>
            </a:pPr>
            <a:r>
              <a:rPr lang="en-US" altLang="zh-TW" sz="1800" b="0">
                <a:effectLst/>
              </a:rPr>
              <a:t>AlexNet </a:t>
            </a:r>
            <a:r>
              <a:rPr lang="zh-TW" altLang="en-US" sz="1800" b="0" dirty="0">
                <a:effectLst/>
              </a:rPr>
              <a:t>於 </a:t>
            </a:r>
            <a:r>
              <a:rPr lang="en-US" altLang="zh-TW" sz="1800" b="0" dirty="0">
                <a:effectLst/>
              </a:rPr>
              <a:t>2012 </a:t>
            </a:r>
            <a:r>
              <a:rPr lang="zh-TW" altLang="en-US" sz="1800" b="0" dirty="0">
                <a:effectLst/>
              </a:rPr>
              <a:t>年應用於 </a:t>
            </a:r>
            <a:r>
              <a:rPr lang="en-US" altLang="zh-TW" sz="1800" b="0" dirty="0">
                <a:effectLst/>
              </a:rPr>
              <a:t>ImageNet ILSVRC </a:t>
            </a:r>
            <a:r>
              <a:rPr lang="zh-TW" altLang="en-US" sz="1800" b="0" dirty="0">
                <a:effectLst/>
              </a:rPr>
              <a:t>挑戰賽，並且明顯超越亞軍（</a:t>
            </a:r>
            <a:r>
              <a:rPr lang="en-US" altLang="zh-TW" sz="1800" b="0" dirty="0">
                <a:effectLst/>
              </a:rPr>
              <a:t>top 5 </a:t>
            </a:r>
            <a:r>
              <a:rPr lang="zh-TW" altLang="en-US" sz="1800" b="0" dirty="0">
                <a:effectLst/>
              </a:rPr>
              <a:t>錯誤率 </a:t>
            </a:r>
            <a:r>
              <a:rPr lang="en-US" altLang="zh-TW" sz="1800" b="0" dirty="0">
                <a:effectLst/>
              </a:rPr>
              <a:t>16</a:t>
            </a:r>
            <a:r>
              <a:rPr lang="zh-TW" altLang="en-US" sz="1800" b="0" dirty="0">
                <a:effectLst/>
              </a:rPr>
              <a:t>％，對比亞軍有 </a:t>
            </a:r>
            <a:r>
              <a:rPr lang="en-US" altLang="zh-TW" sz="1800" b="0" dirty="0">
                <a:effectLst/>
              </a:rPr>
              <a:t>26</a:t>
            </a:r>
            <a:r>
              <a:rPr lang="zh-TW" altLang="en-US" sz="1800" b="0" dirty="0">
                <a:effectLst/>
              </a:rPr>
              <a:t>％）。該卷積神經網絡與 </a:t>
            </a:r>
            <a:r>
              <a:rPr lang="en-US" altLang="zh-TW" sz="1800" b="0" dirty="0" err="1">
                <a:effectLst/>
              </a:rPr>
              <a:t>LeNet</a:t>
            </a:r>
            <a:r>
              <a:rPr lang="en-US" altLang="zh-TW" sz="1800" b="0" dirty="0">
                <a:effectLst/>
              </a:rPr>
              <a:t> </a:t>
            </a:r>
            <a:r>
              <a:rPr lang="zh-TW" altLang="en-US" sz="1800" b="0" dirty="0">
                <a:effectLst/>
              </a:rPr>
              <a:t>具有非常相似的架構，但是更深，更大，並且具有彼此堆疊的卷積層（之前通常一個卷積層總是緊接著池化層）。</a:t>
            </a:r>
            <a:endParaRPr lang="en-US" altLang="zh-TW" sz="1800" b="0" dirty="0">
              <a:effectLst/>
            </a:endParaRPr>
          </a:p>
          <a:p>
            <a:pPr marL="457200" indent="-457200" latinLnBrk="1">
              <a:buFont typeface="+mj-lt"/>
              <a:buAutoNum type="arabicPeriod"/>
            </a:pPr>
            <a:endParaRPr lang="zh-TW" altLang="en-US" sz="1800" b="0" dirty="0">
              <a:effectLst/>
            </a:endParaRPr>
          </a:p>
          <a:p>
            <a:pPr marL="457200" indent="-457200" latinLnBrk="1">
              <a:buFont typeface="+mj-lt"/>
              <a:buAutoNum type="arabicPeriod"/>
            </a:pPr>
            <a:r>
              <a:rPr lang="en-US" altLang="zh-TW" sz="1800" dirty="0" err="1">
                <a:solidFill>
                  <a:srgbClr val="002060"/>
                </a:solidFill>
                <a:effectLst/>
              </a:rPr>
              <a:t>GoogLeNet</a:t>
            </a:r>
            <a:r>
              <a:rPr lang="en-US" altLang="zh-TW" sz="1800" b="0" dirty="0">
                <a:effectLst/>
              </a:rPr>
              <a:t> </a:t>
            </a:r>
            <a:r>
              <a:rPr lang="zh-TW" altLang="en-US" sz="1800" b="0" dirty="0">
                <a:effectLst/>
              </a:rPr>
              <a:t>是 </a:t>
            </a:r>
            <a:r>
              <a:rPr lang="en-US" altLang="zh-TW" sz="1800" b="0" dirty="0">
                <a:effectLst/>
              </a:rPr>
              <a:t>ILSVRC 2014</a:t>
            </a:r>
            <a:r>
              <a:rPr lang="zh-TW" altLang="en-US" sz="1800" b="0" dirty="0">
                <a:effectLst/>
              </a:rPr>
              <a:t>獲獎者，是來自 </a:t>
            </a:r>
            <a:r>
              <a:rPr lang="en-US" altLang="zh-TW" sz="1800" b="0" dirty="0">
                <a:effectLst/>
              </a:rPr>
              <a:t>Google </a:t>
            </a:r>
            <a:r>
              <a:rPr lang="zh-TW" altLang="en-US" sz="1800" b="0" dirty="0">
                <a:effectLst/>
              </a:rPr>
              <a:t>由 </a:t>
            </a:r>
            <a:r>
              <a:rPr lang="en-US" altLang="zh-TW" sz="1800" b="0" dirty="0" err="1">
                <a:effectLst/>
              </a:rPr>
              <a:t>Szegedy</a:t>
            </a:r>
            <a:r>
              <a:rPr lang="en-US" altLang="zh-TW" sz="1800" b="0" dirty="0">
                <a:effectLst/>
              </a:rPr>
              <a:t> </a:t>
            </a:r>
            <a:r>
              <a:rPr lang="zh-TW" altLang="en-US" sz="1800" b="0" dirty="0">
                <a:effectLst/>
              </a:rPr>
              <a:t>等人開發的卷積網絡。其主要貢獻是開發了一個 </a:t>
            </a:r>
            <a:r>
              <a:rPr lang="en-US" altLang="zh-TW" sz="1800" b="0" dirty="0">
                <a:effectLst/>
              </a:rPr>
              <a:t>Inception </a:t>
            </a:r>
            <a:r>
              <a:rPr lang="zh-TW" altLang="en-US" sz="1800" b="0" dirty="0">
                <a:effectLst/>
              </a:rPr>
              <a:t>模塊，該模塊大大減少了網絡中的參數數量（</a:t>
            </a:r>
            <a:r>
              <a:rPr lang="en-US" altLang="zh-TW" sz="1800" b="0" dirty="0">
                <a:effectLst/>
              </a:rPr>
              <a:t>4M</a:t>
            </a:r>
            <a:r>
              <a:rPr lang="zh-TW" altLang="en-US" sz="1800" b="0" dirty="0">
                <a:effectLst/>
              </a:rPr>
              <a:t>，與帶有 </a:t>
            </a:r>
            <a:r>
              <a:rPr lang="en-US" altLang="zh-TW" sz="1800" b="0" dirty="0">
                <a:effectLst/>
              </a:rPr>
              <a:t>60M </a:t>
            </a:r>
            <a:r>
              <a:rPr lang="zh-TW" altLang="en-US" sz="1800" b="0" dirty="0">
                <a:effectLst/>
              </a:rPr>
              <a:t>的 </a:t>
            </a:r>
            <a:r>
              <a:rPr lang="en-US" altLang="zh-TW" sz="1800" b="0" dirty="0" err="1">
                <a:effectLst/>
              </a:rPr>
              <a:t>AlexNet</a:t>
            </a:r>
            <a:r>
              <a:rPr lang="en-US" altLang="zh-TW" sz="1800" b="0" dirty="0">
                <a:effectLst/>
              </a:rPr>
              <a:t> </a:t>
            </a:r>
            <a:r>
              <a:rPr lang="zh-TW" altLang="en-US" sz="1800" b="0" dirty="0">
                <a:effectLst/>
              </a:rPr>
              <a:t>相比）。另外，這個論文在卷積神經網絡的頂部使用平均池化（</a:t>
            </a:r>
            <a:r>
              <a:rPr lang="en-US" altLang="zh-TW" sz="1800" b="0" dirty="0">
                <a:effectLst/>
              </a:rPr>
              <a:t>Average Pooling</a:t>
            </a:r>
            <a:r>
              <a:rPr lang="zh-TW" altLang="en-US" sz="1800" b="0" dirty="0">
                <a:effectLst/>
              </a:rPr>
              <a:t>）而不是完全連接層（</a:t>
            </a:r>
            <a:r>
              <a:rPr lang="en-US" altLang="zh-TW" sz="1800" b="0" dirty="0">
                <a:effectLst/>
              </a:rPr>
              <a:t>Fully Connected layers</a:t>
            </a:r>
            <a:r>
              <a:rPr lang="zh-TW" altLang="en-US" sz="1800" b="0" dirty="0">
                <a:effectLst/>
              </a:rPr>
              <a:t>），從而消除了大量似乎並不重要的參數。 </a:t>
            </a:r>
            <a:r>
              <a:rPr lang="en-US" altLang="zh-TW" sz="1800" b="0" dirty="0" err="1">
                <a:effectLst/>
              </a:rPr>
              <a:t>GoogLeNet</a:t>
            </a:r>
            <a:r>
              <a:rPr lang="en-US" altLang="zh-TW" sz="1800" b="0" dirty="0">
                <a:effectLst/>
              </a:rPr>
              <a:t> </a:t>
            </a:r>
            <a:r>
              <a:rPr lang="zh-TW" altLang="en-US" sz="1800" b="0" dirty="0">
                <a:effectLst/>
              </a:rPr>
              <a:t>還有幾個後續版本，最近的 </a:t>
            </a:r>
            <a:r>
              <a:rPr lang="en-US" altLang="zh-TW" sz="1800" b="0" dirty="0">
                <a:effectLst/>
              </a:rPr>
              <a:t>Inception-v4</a:t>
            </a:r>
            <a:r>
              <a:rPr lang="zh-TW" altLang="en-US" sz="1800" b="0" dirty="0">
                <a:effectLst/>
              </a:rPr>
              <a:t>。</a:t>
            </a:r>
          </a:p>
          <a:p>
            <a:pPr marL="457200" indent="-457200">
              <a:buFont typeface="+mj-lt"/>
              <a:buAutoNum type="arabicPeriod"/>
            </a:pPr>
            <a:endParaRPr lang="zh-TW" altLang="en-US" sz="1800" dirty="0"/>
          </a:p>
        </p:txBody>
      </p:sp>
    </p:spTree>
    <p:extLst>
      <p:ext uri="{BB962C8B-B14F-4D97-AF65-F5344CB8AC3E}">
        <p14:creationId xmlns:p14="http://schemas.microsoft.com/office/powerpoint/2010/main" val="152396205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260648"/>
            <a:ext cx="9108504" cy="720725"/>
          </a:xfrm>
        </p:spPr>
        <p:txBody>
          <a:bodyPr/>
          <a:lstStyle/>
          <a:p>
            <a:r>
              <a:rPr lang="en-US" altLang="zh-TW" sz="2000" dirty="0" err="1"/>
              <a:t>TensorFlowNews</a:t>
            </a:r>
            <a:r>
              <a:rPr lang="zh-TW" altLang="en-US" sz="2000" dirty="0"/>
              <a:t>五大經典卷積神經網絡介紹</a:t>
            </a:r>
            <a:r>
              <a:rPr lang="en-US" altLang="zh-TW" sz="2000" dirty="0"/>
              <a:t>:</a:t>
            </a:r>
            <a:br>
              <a:rPr lang="en-US" altLang="zh-TW" sz="2000" dirty="0"/>
            </a:br>
            <a:r>
              <a:rPr lang="en-US" altLang="zh-TW" sz="2000" dirty="0" err="1"/>
              <a:t>LeNet</a:t>
            </a:r>
            <a:r>
              <a:rPr lang="en-US" altLang="zh-TW" sz="2000" dirty="0"/>
              <a:t> / </a:t>
            </a:r>
            <a:r>
              <a:rPr lang="en-US" altLang="zh-TW" sz="2000" dirty="0" err="1"/>
              <a:t>AlexNet</a:t>
            </a:r>
            <a:r>
              <a:rPr lang="en-US" altLang="zh-TW" sz="2000" dirty="0"/>
              <a:t> / </a:t>
            </a:r>
            <a:r>
              <a:rPr lang="en-US" altLang="zh-TW" sz="2000" dirty="0" err="1"/>
              <a:t>GoogLeNet</a:t>
            </a:r>
            <a:r>
              <a:rPr lang="en-US" altLang="zh-TW" sz="2000" dirty="0"/>
              <a:t> / </a:t>
            </a:r>
            <a:r>
              <a:rPr lang="en-US" altLang="zh-TW" sz="2000" dirty="0" err="1"/>
              <a:t>VGGNet</a:t>
            </a:r>
            <a:r>
              <a:rPr lang="en-US" altLang="zh-TW" sz="2000" dirty="0"/>
              <a:t>/</a:t>
            </a:r>
            <a:endParaRPr lang="zh-TW" altLang="en-US" sz="2000" dirty="0"/>
          </a:p>
        </p:txBody>
      </p:sp>
      <p:sp>
        <p:nvSpPr>
          <p:cNvPr id="3" name="內容版面配置區 2"/>
          <p:cNvSpPr>
            <a:spLocks noGrp="1"/>
          </p:cNvSpPr>
          <p:nvPr>
            <p:ph idx="1"/>
          </p:nvPr>
        </p:nvSpPr>
        <p:spPr>
          <a:xfrm>
            <a:off x="179388" y="1153791"/>
            <a:ext cx="8713092" cy="5040312"/>
          </a:xfrm>
        </p:spPr>
        <p:txBody>
          <a:bodyPr/>
          <a:lstStyle/>
          <a:p>
            <a:pPr marL="457200" indent="-457200" latinLnBrk="1">
              <a:buFont typeface="+mj-lt"/>
              <a:buAutoNum type="arabicPeriod" startAt="4"/>
            </a:pPr>
            <a:r>
              <a:rPr lang="en-US" altLang="zh-TW" sz="1800" b="0" dirty="0">
                <a:effectLst/>
              </a:rPr>
              <a:t>2014 </a:t>
            </a:r>
            <a:r>
              <a:rPr lang="zh-TW" altLang="en-US" sz="1800" b="0" dirty="0">
                <a:effectLst/>
              </a:rPr>
              <a:t>年 </a:t>
            </a:r>
            <a:r>
              <a:rPr lang="en-US" altLang="zh-TW" sz="1800" b="0" dirty="0">
                <a:effectLst/>
              </a:rPr>
              <a:t>ILSVRC </a:t>
            </a:r>
            <a:r>
              <a:rPr lang="zh-TW" altLang="en-US" sz="1800" b="0" dirty="0">
                <a:effectLst/>
              </a:rPr>
              <a:t>亞軍是來自 </a:t>
            </a:r>
            <a:r>
              <a:rPr lang="en-US" altLang="zh-TW" sz="1800" b="0" dirty="0">
                <a:effectLst/>
              </a:rPr>
              <a:t>Karen </a:t>
            </a:r>
            <a:r>
              <a:rPr lang="en-US" altLang="zh-TW" sz="1800" b="0" dirty="0" err="1">
                <a:effectLst/>
              </a:rPr>
              <a:t>Simonyan</a:t>
            </a:r>
            <a:r>
              <a:rPr lang="zh-TW" altLang="en-US" sz="1800" b="0" dirty="0">
                <a:effectLst/>
              </a:rPr>
              <a:t>和 </a:t>
            </a:r>
            <a:r>
              <a:rPr lang="en-US" altLang="zh-TW" sz="1800" b="0" dirty="0">
                <a:effectLst/>
              </a:rPr>
              <a:t>Andrew Zisserman </a:t>
            </a:r>
            <a:r>
              <a:rPr lang="zh-TW" altLang="en-US" sz="1800" b="0" dirty="0">
                <a:effectLst/>
              </a:rPr>
              <a:t>的卷積神經網絡，被稱爲</a:t>
            </a:r>
            <a:r>
              <a:rPr lang="en-US" altLang="zh-TW" sz="1800" dirty="0" err="1">
                <a:solidFill>
                  <a:srgbClr val="002060"/>
                </a:solidFill>
                <a:effectLst/>
              </a:rPr>
              <a:t>VGGNet</a:t>
            </a:r>
            <a:r>
              <a:rPr lang="zh-TW" altLang="en-US" sz="1800" b="0" dirty="0">
                <a:effectLst/>
              </a:rPr>
              <a:t>。它的主要貢獻在於表明網絡的深度是良好表現的關鍵組成部分。他們最終的最佳網絡包含</a:t>
            </a:r>
            <a:r>
              <a:rPr lang="en-US" altLang="zh-TW" sz="1800" b="0" dirty="0">
                <a:effectLst/>
              </a:rPr>
              <a:t>16</a:t>
            </a:r>
            <a:r>
              <a:rPr lang="zh-TW" altLang="en-US" sz="1800" b="0" dirty="0">
                <a:effectLst/>
              </a:rPr>
              <a:t>個</a:t>
            </a:r>
            <a:r>
              <a:rPr lang="en-US" altLang="zh-TW" sz="1800" b="0" dirty="0">
                <a:effectLst/>
              </a:rPr>
              <a:t>CONV / FC</a:t>
            </a:r>
            <a:r>
              <a:rPr lang="zh-TW" altLang="en-US" sz="1800" b="0" dirty="0">
                <a:effectLst/>
              </a:rPr>
              <a:t>層，並且極具吸引力的是，這個卷積神經網絡具有非常均勻的架構，從開始到結束只執行 </a:t>
            </a:r>
            <a:r>
              <a:rPr lang="en-US" altLang="zh-TW" sz="1800" b="0" dirty="0">
                <a:effectLst/>
              </a:rPr>
              <a:t>3×3 </a:t>
            </a:r>
            <a:r>
              <a:rPr lang="zh-TW" altLang="en-US" sz="1800" b="0" dirty="0">
                <a:effectLst/>
              </a:rPr>
              <a:t>卷積和 </a:t>
            </a:r>
            <a:r>
              <a:rPr lang="en-US" altLang="zh-TW" sz="1800" b="0" dirty="0">
                <a:effectLst/>
              </a:rPr>
              <a:t>2×2 </a:t>
            </a:r>
            <a:r>
              <a:rPr lang="zh-TW" altLang="en-US" sz="1800" b="0" dirty="0">
                <a:effectLst/>
              </a:rPr>
              <a:t>池化。他們的預訓練模型可直接用於 </a:t>
            </a:r>
            <a:r>
              <a:rPr lang="en-US" altLang="zh-TW" sz="1800" b="0" dirty="0" err="1">
                <a:effectLst/>
              </a:rPr>
              <a:t>Caffe</a:t>
            </a:r>
            <a:r>
              <a:rPr lang="zh-TW" altLang="en-US" sz="1800" b="0" dirty="0">
                <a:effectLst/>
              </a:rPr>
              <a:t>。 </a:t>
            </a:r>
            <a:r>
              <a:rPr lang="en-US" altLang="zh-TW" sz="1800" b="0" dirty="0" err="1">
                <a:effectLst/>
              </a:rPr>
              <a:t>VGGNet</a:t>
            </a:r>
            <a:r>
              <a:rPr lang="en-US" altLang="zh-TW" sz="1800" b="0" dirty="0">
                <a:effectLst/>
              </a:rPr>
              <a:t> </a:t>
            </a:r>
            <a:r>
              <a:rPr lang="zh-TW" altLang="en-US" sz="1800" b="0" dirty="0">
                <a:effectLst/>
              </a:rPr>
              <a:t>的缺點是花費更大的代加評估和使用更多的內存和參數（</a:t>
            </a:r>
            <a:r>
              <a:rPr lang="en-US" altLang="zh-TW" sz="1800" b="0" dirty="0">
                <a:effectLst/>
              </a:rPr>
              <a:t>140M</a:t>
            </a:r>
            <a:r>
              <a:rPr lang="zh-TW" altLang="en-US" sz="1800" b="0" dirty="0">
                <a:effectLst/>
              </a:rPr>
              <a:t>）。這些參數中的大部分都位於第一個全連接層中，因爲發現這些 </a:t>
            </a:r>
            <a:r>
              <a:rPr lang="en-US" altLang="zh-TW" sz="1800" b="0" dirty="0">
                <a:effectLst/>
              </a:rPr>
              <a:t>FC </a:t>
            </a:r>
            <a:r>
              <a:rPr lang="zh-TW" altLang="en-US" sz="1800" b="0" dirty="0">
                <a:effectLst/>
              </a:rPr>
              <a:t>層可以在不降低性能的情況下被移除，從而大大減少了必要參數的數量。</a:t>
            </a:r>
            <a:endParaRPr lang="en-US" altLang="zh-TW" sz="1800" b="0" dirty="0">
              <a:effectLst/>
            </a:endParaRPr>
          </a:p>
          <a:p>
            <a:pPr marL="457200" indent="-457200" latinLnBrk="1">
              <a:buFont typeface="+mj-lt"/>
              <a:buAutoNum type="arabicPeriod" startAt="4"/>
            </a:pPr>
            <a:endParaRPr lang="zh-TW" altLang="en-US" sz="1800" b="0" dirty="0">
              <a:effectLst/>
            </a:endParaRPr>
          </a:p>
          <a:p>
            <a:pPr marL="457200" indent="-457200" latinLnBrk="1">
              <a:buFont typeface="+mj-lt"/>
              <a:buAutoNum type="arabicPeriod" startAt="4"/>
            </a:pPr>
            <a:r>
              <a:rPr lang="zh-TW" altLang="en-US" sz="1800" b="0" dirty="0">
                <a:effectLst/>
              </a:rPr>
              <a:t>殘差網絡（</a:t>
            </a:r>
            <a:r>
              <a:rPr lang="en-US" altLang="zh-TW" sz="1800" dirty="0" err="1">
                <a:solidFill>
                  <a:srgbClr val="002060"/>
                </a:solidFill>
                <a:effectLst/>
              </a:rPr>
              <a:t>ResNet</a:t>
            </a:r>
            <a:r>
              <a:rPr lang="zh-TW" altLang="en-US" sz="1800" b="0" dirty="0">
                <a:effectLst/>
              </a:rPr>
              <a:t>）由 </a:t>
            </a:r>
            <a:r>
              <a:rPr lang="en-US" altLang="zh-TW" sz="1800" b="0" dirty="0" err="1">
                <a:effectLst/>
              </a:rPr>
              <a:t>Kaiming</a:t>
            </a:r>
            <a:r>
              <a:rPr lang="en-US" altLang="zh-TW" sz="1800" b="0" dirty="0">
                <a:effectLst/>
              </a:rPr>
              <a:t> He </a:t>
            </a:r>
            <a:r>
              <a:rPr lang="zh-TW" altLang="en-US" sz="1800" b="0" dirty="0">
                <a:effectLst/>
              </a:rPr>
              <a:t>等開發。它是 </a:t>
            </a:r>
            <a:r>
              <a:rPr lang="en-US" altLang="zh-TW" sz="1800" b="0" dirty="0">
                <a:effectLst/>
              </a:rPr>
              <a:t>ILSVRC 2015</a:t>
            </a:r>
            <a:r>
              <a:rPr lang="zh-TW" altLang="en-US" sz="1800" b="0" dirty="0">
                <a:effectLst/>
              </a:rPr>
              <a:t>的獲勝者。它具有特殊的跳躍連接和大量的使用批量標準化。該體系結構在網絡末端也沒有完全連接層。讀者還可以參考 </a:t>
            </a:r>
            <a:r>
              <a:rPr lang="en-US" altLang="zh-TW" sz="1800" b="0" dirty="0" err="1">
                <a:effectLst/>
              </a:rPr>
              <a:t>Kaiming</a:t>
            </a:r>
            <a:r>
              <a:rPr lang="en-US" altLang="zh-TW" sz="1800" b="0" dirty="0">
                <a:effectLst/>
              </a:rPr>
              <a:t> He </a:t>
            </a:r>
            <a:r>
              <a:rPr lang="zh-TW" altLang="en-US" sz="1800" b="0" dirty="0">
                <a:effectLst/>
              </a:rPr>
              <a:t>的演講（視頻，幻燈片）以及最近在 </a:t>
            </a:r>
            <a:r>
              <a:rPr lang="en-US" altLang="zh-TW" sz="1800" b="0" dirty="0">
                <a:effectLst/>
              </a:rPr>
              <a:t>Torch </a:t>
            </a:r>
            <a:r>
              <a:rPr lang="zh-TW" altLang="en-US" sz="1800" b="0" dirty="0">
                <a:effectLst/>
              </a:rPr>
              <a:t>中重現這些網絡的實驗。 特別是，還可以看到更多新的進展，調整了 </a:t>
            </a:r>
            <a:r>
              <a:rPr lang="en-US" altLang="zh-TW" sz="1800" b="0" dirty="0" err="1">
                <a:effectLst/>
              </a:rPr>
              <a:t>Kaiming</a:t>
            </a:r>
            <a:r>
              <a:rPr lang="en-US" altLang="zh-TW" sz="1800" b="0" dirty="0">
                <a:effectLst/>
              </a:rPr>
              <a:t> He </a:t>
            </a:r>
            <a:r>
              <a:rPr lang="zh-TW" altLang="en-US" sz="1800" b="0" dirty="0">
                <a:effectLst/>
              </a:rPr>
              <a:t>等人的原始架構。如</a:t>
            </a:r>
            <a:r>
              <a:rPr lang="en-US" altLang="zh-TW" sz="1800" b="0" dirty="0">
                <a:effectLst/>
              </a:rPr>
              <a:t>: </a:t>
            </a:r>
            <a:r>
              <a:rPr lang="zh-TW" altLang="en-US" sz="1800" b="0" dirty="0">
                <a:effectLst/>
              </a:rPr>
              <a:t>深度殘差網絡中的 </a:t>
            </a:r>
            <a:r>
              <a:rPr lang="en-US" altLang="zh-TW" sz="1800" b="0" dirty="0">
                <a:effectLst/>
              </a:rPr>
              <a:t>Identity Mappings</a:t>
            </a:r>
            <a:r>
              <a:rPr lang="zh-TW" altLang="en-US" sz="1800" b="0" dirty="0">
                <a:effectLst/>
              </a:rPr>
              <a:t>（</a:t>
            </a:r>
            <a:r>
              <a:rPr lang="en-US" altLang="zh-TW" sz="1800" b="0" dirty="0">
                <a:effectLst/>
              </a:rPr>
              <a:t>2016</a:t>
            </a:r>
            <a:r>
              <a:rPr lang="zh-TW" altLang="en-US" sz="1800" b="0" dirty="0">
                <a:effectLst/>
              </a:rPr>
              <a:t>年</a:t>
            </a:r>
            <a:r>
              <a:rPr lang="en-US" altLang="zh-TW" sz="1800" b="0" dirty="0">
                <a:effectLst/>
              </a:rPr>
              <a:t>3</a:t>
            </a:r>
            <a:r>
              <a:rPr lang="zh-TW" altLang="en-US" sz="1800" b="0" dirty="0">
                <a:effectLst/>
              </a:rPr>
              <a:t>月發布）</a:t>
            </a:r>
          </a:p>
          <a:p>
            <a:pPr marL="457200" indent="-457200">
              <a:buFont typeface="+mj-lt"/>
              <a:buAutoNum type="arabicPeriod" startAt="4"/>
            </a:pPr>
            <a:endParaRPr lang="zh-TW" altLang="en-US" sz="1400" dirty="0"/>
          </a:p>
        </p:txBody>
      </p:sp>
    </p:spTree>
    <p:extLst>
      <p:ext uri="{BB962C8B-B14F-4D97-AF65-F5344CB8AC3E}">
        <p14:creationId xmlns:p14="http://schemas.microsoft.com/office/powerpoint/2010/main" val="142635985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LeNet</a:t>
            </a:r>
            <a:endParaRPr lang="zh-TW" altLang="en-US" dirty="0"/>
          </a:p>
        </p:txBody>
      </p:sp>
      <p:sp>
        <p:nvSpPr>
          <p:cNvPr id="3" name="內容版面配置區 2"/>
          <p:cNvSpPr>
            <a:spLocks noGrp="1"/>
          </p:cNvSpPr>
          <p:nvPr>
            <p:ph idx="1"/>
          </p:nvPr>
        </p:nvSpPr>
        <p:spPr/>
        <p:txBody>
          <a:bodyPr/>
          <a:lstStyle/>
          <a:p>
            <a:r>
              <a:rPr lang="en-US" altLang="zh-TW" sz="1800" b="0" dirty="0">
                <a:effectLst/>
              </a:rPr>
              <a:t>LeNet5</a:t>
            </a:r>
            <a:r>
              <a:rPr lang="zh-TW" altLang="en-US" sz="1800" b="0" dirty="0">
                <a:effectLst/>
              </a:rPr>
              <a:t>誕生於</a:t>
            </a:r>
            <a:r>
              <a:rPr lang="en-US" altLang="zh-TW" sz="1800" b="0" dirty="0">
                <a:effectLst/>
              </a:rPr>
              <a:t>1994</a:t>
            </a:r>
            <a:r>
              <a:rPr lang="zh-TW" altLang="en-US" sz="1800" b="0" dirty="0">
                <a:effectLst/>
              </a:rPr>
              <a:t>年，是最早的卷積神經網絡之一， 由</a:t>
            </a:r>
            <a:r>
              <a:rPr lang="en-US" altLang="zh-TW" sz="1800" b="0" dirty="0">
                <a:effectLst/>
              </a:rPr>
              <a:t>Yann </a:t>
            </a:r>
            <a:r>
              <a:rPr lang="en-US" altLang="zh-TW" sz="1800" b="0" dirty="0" err="1">
                <a:effectLst/>
              </a:rPr>
              <a:t>LeCun</a:t>
            </a:r>
            <a:r>
              <a:rPr lang="zh-TW" altLang="en-US" sz="1800" b="0" dirty="0">
                <a:effectLst/>
              </a:rPr>
              <a:t>完成，推動了深度學習領域的發展。在那時候，沒有</a:t>
            </a:r>
            <a:r>
              <a:rPr lang="en-US" altLang="zh-TW" sz="1800" b="0" dirty="0">
                <a:effectLst/>
              </a:rPr>
              <a:t>GPU</a:t>
            </a:r>
            <a:r>
              <a:rPr lang="zh-TW" altLang="en-US" sz="1800" b="0" dirty="0">
                <a:effectLst/>
              </a:rPr>
              <a:t>幫助訓練模型，甚至</a:t>
            </a:r>
            <a:r>
              <a:rPr lang="en-US" altLang="zh-TW" sz="1800" b="0" dirty="0">
                <a:effectLst/>
              </a:rPr>
              <a:t>CPU</a:t>
            </a:r>
            <a:r>
              <a:rPr lang="zh-TW" altLang="en-US" sz="1800" b="0" dirty="0">
                <a:effectLst/>
              </a:rPr>
              <a:t>的速度也很慢，因此，</a:t>
            </a:r>
            <a:r>
              <a:rPr lang="en-US" altLang="zh-TW" sz="1800" b="0" dirty="0">
                <a:effectLst/>
              </a:rPr>
              <a:t>LeNet5</a:t>
            </a:r>
            <a:r>
              <a:rPr lang="zh-TW" altLang="en-US" sz="1800" b="0" dirty="0">
                <a:effectLst/>
              </a:rPr>
              <a:t>通過巧妙的設計，利用卷積、參數共享、池化等操作提取特徵，避免了大量的計算成本，最後再使用全連接神經網絡進行分類識別，這個網絡也是最近大量神經網絡架構的起點，給這個領域帶來了許多靈感。</a:t>
            </a:r>
            <a:endParaRPr lang="en-US" altLang="zh-TW" sz="1800" b="0" dirty="0">
              <a:effectLst/>
            </a:endParaRPr>
          </a:p>
          <a:p>
            <a:endParaRPr lang="en-US" altLang="zh-TW" sz="1800" b="0" dirty="0">
              <a:effectLst/>
            </a:endParaRPr>
          </a:p>
          <a:p>
            <a:pPr algn="l"/>
            <a:r>
              <a:rPr lang="en-US" altLang="zh-TW" sz="1800" b="0" dirty="0">
                <a:effectLst/>
              </a:rPr>
              <a:t>LeNet5</a:t>
            </a:r>
            <a:r>
              <a:rPr lang="zh-TW" altLang="en-US" sz="1800" b="0" dirty="0">
                <a:effectLst/>
              </a:rPr>
              <a:t>由</a:t>
            </a:r>
            <a:r>
              <a:rPr lang="en-US" altLang="zh-TW" sz="1800" b="0" dirty="0">
                <a:solidFill>
                  <a:srgbClr val="6931E7"/>
                </a:solidFill>
                <a:effectLst/>
              </a:rPr>
              <a:t>7</a:t>
            </a:r>
            <a:r>
              <a:rPr lang="zh-TW" altLang="en-US" sz="1800" b="0" dirty="0">
                <a:solidFill>
                  <a:srgbClr val="6931E7"/>
                </a:solidFill>
                <a:effectLst/>
              </a:rPr>
              <a:t>層</a:t>
            </a:r>
            <a:r>
              <a:rPr lang="en-US" altLang="zh-TW" sz="1800" b="0" dirty="0">
                <a:solidFill>
                  <a:srgbClr val="6931E7"/>
                </a:solidFill>
                <a:effectLst/>
              </a:rPr>
              <a:t>CNN</a:t>
            </a:r>
            <a:r>
              <a:rPr lang="zh-TW" altLang="en-US" sz="1800" b="0" dirty="0">
                <a:effectLst/>
              </a:rPr>
              <a:t>（不包含輸入層）組成，上圖中輸入的原始圖像大小是</a:t>
            </a:r>
            <a:r>
              <a:rPr lang="en-US" altLang="zh-TW" sz="1800" b="0" dirty="0">
                <a:effectLst/>
              </a:rPr>
              <a:t>32×32</a:t>
            </a:r>
            <a:r>
              <a:rPr lang="zh-TW" altLang="en-US" sz="1800" b="0" dirty="0">
                <a:effectLst/>
              </a:rPr>
              <a:t>像素，卷積層用</a:t>
            </a:r>
            <a:r>
              <a:rPr lang="en-US" altLang="zh-TW" sz="1800" b="0" dirty="0">
                <a:effectLst/>
              </a:rPr>
              <a:t>Ci</a:t>
            </a:r>
            <a:r>
              <a:rPr lang="zh-TW" altLang="en-US" sz="1800" b="0" dirty="0">
                <a:effectLst/>
              </a:rPr>
              <a:t>表示，子採樣層（</a:t>
            </a:r>
            <a:r>
              <a:rPr lang="en-US" altLang="zh-TW" sz="1800" b="0" dirty="0">
                <a:effectLst/>
              </a:rPr>
              <a:t>pooling</a:t>
            </a:r>
            <a:r>
              <a:rPr lang="zh-TW" altLang="en-US" sz="1800" b="0" dirty="0">
                <a:effectLst/>
              </a:rPr>
              <a:t>，池化）用</a:t>
            </a:r>
            <a:r>
              <a:rPr lang="en-US" altLang="zh-TW" sz="1800" b="0" dirty="0">
                <a:effectLst/>
              </a:rPr>
              <a:t>Si</a:t>
            </a:r>
            <a:r>
              <a:rPr lang="zh-TW" altLang="en-US" sz="1800" b="0" dirty="0">
                <a:effectLst/>
              </a:rPr>
              <a:t>表示，全連接層用</a:t>
            </a:r>
            <a:r>
              <a:rPr lang="en-US" altLang="zh-TW" sz="1800" b="0" dirty="0">
                <a:effectLst/>
              </a:rPr>
              <a:t>Fi</a:t>
            </a:r>
            <a:r>
              <a:rPr lang="zh-TW" altLang="en-US" sz="1800" b="0" dirty="0">
                <a:effectLst/>
              </a:rPr>
              <a:t>表示</a:t>
            </a:r>
            <a:br>
              <a:rPr lang="zh-TW" altLang="en-US" sz="1400" dirty="0"/>
            </a:br>
            <a:r>
              <a:rPr lang="en-US" altLang="zh-TW" sz="1400" dirty="0"/>
              <a:t> </a:t>
            </a:r>
            <a:br>
              <a:rPr lang="zh-TW" altLang="en-US" sz="1400" dirty="0"/>
            </a:br>
            <a:r>
              <a:rPr lang="en-US" altLang="zh-TW" sz="1400" b="0" dirty="0">
                <a:effectLst/>
              </a:rPr>
              <a:t> </a:t>
            </a:r>
            <a:endParaRPr lang="zh-TW" altLang="en-US" sz="1400" dirty="0"/>
          </a:p>
        </p:txBody>
      </p:sp>
      <p:pic>
        <p:nvPicPr>
          <p:cNvPr id="4" name="圖片 3"/>
          <p:cNvPicPr>
            <a:picLocks noChangeAspect="1"/>
          </p:cNvPicPr>
          <p:nvPr/>
        </p:nvPicPr>
        <p:blipFill>
          <a:blip r:embed="rId2"/>
          <a:stretch>
            <a:fillRect/>
          </a:stretch>
        </p:blipFill>
        <p:spPr>
          <a:xfrm>
            <a:off x="323528" y="3573016"/>
            <a:ext cx="8569076" cy="3166117"/>
          </a:xfrm>
          <a:prstGeom prst="rect">
            <a:avLst/>
          </a:prstGeom>
        </p:spPr>
      </p:pic>
    </p:spTree>
    <p:extLst>
      <p:ext uri="{BB962C8B-B14F-4D97-AF65-F5344CB8AC3E}">
        <p14:creationId xmlns:p14="http://schemas.microsoft.com/office/powerpoint/2010/main" val="265320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err="1"/>
              <a:t>AlexNet</a:t>
            </a:r>
            <a:endParaRPr lang="zh-TW" altLang="en-US" dirty="0"/>
          </a:p>
        </p:txBody>
      </p:sp>
      <p:sp>
        <p:nvSpPr>
          <p:cNvPr id="3" name="內容版面配置區 2"/>
          <p:cNvSpPr>
            <a:spLocks noGrp="1"/>
          </p:cNvSpPr>
          <p:nvPr>
            <p:ph idx="1"/>
          </p:nvPr>
        </p:nvSpPr>
        <p:spPr>
          <a:xfrm>
            <a:off x="179388" y="1153791"/>
            <a:ext cx="8569076" cy="5040312"/>
          </a:xfrm>
        </p:spPr>
        <p:txBody>
          <a:bodyPr/>
          <a:lstStyle/>
          <a:p>
            <a:r>
              <a:rPr lang="en-US" altLang="zh-TW" sz="2000" dirty="0" err="1"/>
              <a:t>AlexNet</a:t>
            </a:r>
            <a:r>
              <a:rPr lang="en-US" altLang="zh-TW" sz="2000" dirty="0"/>
              <a:t> </a:t>
            </a:r>
            <a:r>
              <a:rPr lang="zh-TW" altLang="en-US" sz="2000" dirty="0"/>
              <a:t>在</a:t>
            </a:r>
            <a:r>
              <a:rPr lang="en-US" altLang="zh-TW" sz="2000" dirty="0"/>
              <a:t>2012</a:t>
            </a:r>
            <a:r>
              <a:rPr lang="zh-TW" altLang="en-US" sz="2000" dirty="0"/>
              <a:t>年的</a:t>
            </a:r>
            <a:r>
              <a:rPr lang="en-US" altLang="zh-TW" sz="2000" dirty="0"/>
              <a:t>ImageNet LSVRC</a:t>
            </a:r>
            <a:r>
              <a:rPr lang="zh-TW" altLang="en-US" sz="2000" dirty="0"/>
              <a:t>的比賽上拿了冠軍，而且準確率完勝第二名，那時候造成很大的轟動，也使得</a:t>
            </a:r>
            <a:r>
              <a:rPr lang="en-US" altLang="zh-TW" sz="2000" dirty="0"/>
              <a:t>CNN</a:t>
            </a:r>
            <a:r>
              <a:rPr lang="zh-TW" altLang="en-US" sz="2000" dirty="0"/>
              <a:t>開始被重視，變成所謂的</a:t>
            </a:r>
            <a:r>
              <a:rPr lang="en-US" altLang="zh-TW" sz="2000" dirty="0"/>
              <a:t>CNN</a:t>
            </a:r>
            <a:r>
              <a:rPr lang="zh-TW" altLang="en-US" sz="2000" dirty="0"/>
              <a:t>大時代，之後的比賽也都是由</a:t>
            </a:r>
            <a:r>
              <a:rPr lang="en-US" altLang="zh-TW" sz="2000" dirty="0"/>
              <a:t>CNN</a:t>
            </a:r>
            <a:r>
              <a:rPr lang="zh-TW" altLang="en-US" sz="2000" dirty="0"/>
              <a:t>拿下冠軍，深度學習正式大爆發。</a:t>
            </a:r>
          </a:p>
        </p:txBody>
      </p:sp>
      <p:pic>
        <p:nvPicPr>
          <p:cNvPr id="4" name="圖片 3"/>
          <p:cNvPicPr>
            <a:picLocks noChangeAspect="1"/>
          </p:cNvPicPr>
          <p:nvPr/>
        </p:nvPicPr>
        <p:blipFill>
          <a:blip r:embed="rId2"/>
          <a:stretch>
            <a:fillRect/>
          </a:stretch>
        </p:blipFill>
        <p:spPr>
          <a:xfrm>
            <a:off x="258762" y="2780928"/>
            <a:ext cx="8105775" cy="2867025"/>
          </a:xfrm>
          <a:prstGeom prst="rect">
            <a:avLst/>
          </a:prstGeom>
        </p:spPr>
      </p:pic>
    </p:spTree>
    <p:extLst>
      <p:ext uri="{BB962C8B-B14F-4D97-AF65-F5344CB8AC3E}">
        <p14:creationId xmlns:p14="http://schemas.microsoft.com/office/powerpoint/2010/main" val="213182555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AlexNet</a:t>
            </a:r>
            <a:r>
              <a:rPr lang="en-US" altLang="zh-TW" dirty="0"/>
              <a:t> </a:t>
            </a:r>
            <a:r>
              <a:rPr lang="zh-TW" altLang="en-US" dirty="0"/>
              <a:t>成功的原因</a:t>
            </a:r>
          </a:p>
        </p:txBody>
      </p:sp>
      <p:sp>
        <p:nvSpPr>
          <p:cNvPr id="3" name="內容版面配置區 2"/>
          <p:cNvSpPr>
            <a:spLocks noGrp="1"/>
          </p:cNvSpPr>
          <p:nvPr>
            <p:ph idx="1"/>
          </p:nvPr>
        </p:nvSpPr>
        <p:spPr>
          <a:xfrm>
            <a:off x="179388" y="1153791"/>
            <a:ext cx="8857108" cy="5040312"/>
          </a:xfrm>
        </p:spPr>
        <p:txBody>
          <a:bodyPr/>
          <a:lstStyle/>
          <a:p>
            <a:r>
              <a:rPr lang="en-US" altLang="zh-TW" sz="1600" b="0" dirty="0" err="1">
                <a:effectLst/>
              </a:rPr>
              <a:t>AlexNet</a:t>
            </a:r>
            <a:r>
              <a:rPr lang="en-US" altLang="zh-TW" sz="1600" b="0" dirty="0">
                <a:effectLst/>
              </a:rPr>
              <a:t> </a:t>
            </a:r>
            <a:r>
              <a:rPr lang="zh-TW" altLang="en-US" sz="1600" b="0" dirty="0">
                <a:effectLst/>
              </a:rPr>
              <a:t>的架構共八層，第一層到第五層是 </a:t>
            </a:r>
            <a:r>
              <a:rPr lang="en-US" altLang="zh-TW" sz="1600" b="0" dirty="0">
                <a:effectLst/>
              </a:rPr>
              <a:t>Convolutional Layers </a:t>
            </a:r>
            <a:r>
              <a:rPr lang="zh-TW" altLang="en-US" sz="1600" b="0" dirty="0">
                <a:effectLst/>
              </a:rPr>
              <a:t>做卷積操作（</a:t>
            </a:r>
            <a:r>
              <a:rPr lang="en-US" altLang="zh-TW" sz="1600" b="0" dirty="0">
                <a:effectLst/>
              </a:rPr>
              <a:t>Convolution Operation</a:t>
            </a:r>
            <a:r>
              <a:rPr lang="zh-TW" altLang="en-US" sz="1600" b="0" dirty="0">
                <a:effectLst/>
              </a:rPr>
              <a:t>）與池化（</a:t>
            </a:r>
            <a:r>
              <a:rPr lang="en-US" altLang="zh-TW" sz="1600" b="0" dirty="0">
                <a:effectLst/>
              </a:rPr>
              <a:t>Pooling</a:t>
            </a:r>
            <a:r>
              <a:rPr lang="zh-TW" altLang="en-US" sz="1600" b="0" dirty="0">
                <a:effectLst/>
              </a:rPr>
              <a:t>）；第六層到第八層是 </a:t>
            </a:r>
            <a:r>
              <a:rPr lang="en-US" altLang="zh-TW" sz="1600" b="0" dirty="0">
                <a:effectLst/>
              </a:rPr>
              <a:t>Fully Connected Layers</a:t>
            </a:r>
            <a:r>
              <a:rPr lang="zh-TW" altLang="en-US" sz="1600" b="0" dirty="0">
                <a:effectLst/>
              </a:rPr>
              <a:t>。</a:t>
            </a:r>
          </a:p>
          <a:p>
            <a:r>
              <a:rPr lang="zh-TW" altLang="en-US" sz="1600" b="0" dirty="0">
                <a:effectLst/>
              </a:rPr>
              <a:t>雖然現在來看它的網絡架構並不深，但在當年已經是個大突破了，下面整理出 </a:t>
            </a:r>
            <a:r>
              <a:rPr lang="en-US" altLang="zh-TW" sz="1600" b="0" dirty="0" err="1">
                <a:effectLst/>
              </a:rPr>
              <a:t>AlexNet</a:t>
            </a:r>
            <a:r>
              <a:rPr lang="en-US" altLang="zh-TW" sz="1600" b="0" dirty="0">
                <a:effectLst/>
              </a:rPr>
              <a:t> </a:t>
            </a:r>
            <a:r>
              <a:rPr lang="zh-TW" altLang="en-US" sz="1600" b="0" dirty="0">
                <a:effectLst/>
              </a:rPr>
              <a:t>的特點，同時也是它成功的原因：</a:t>
            </a:r>
            <a:endParaRPr lang="en-US" altLang="zh-TW" sz="1600" b="0" dirty="0">
              <a:effectLst/>
            </a:endParaRPr>
          </a:p>
          <a:p>
            <a:endParaRPr lang="en-US" altLang="zh-TW" sz="1600" b="0" dirty="0">
              <a:effectLst/>
            </a:endParaRPr>
          </a:p>
          <a:p>
            <a:pPr marL="457200" indent="-457200">
              <a:buFont typeface="+mj-lt"/>
              <a:buAutoNum type="arabicPeriod"/>
            </a:pPr>
            <a:r>
              <a:rPr lang="en-US" altLang="zh-TW" sz="1600" dirty="0">
                <a:effectLst/>
              </a:rPr>
              <a:t>Activation Function</a:t>
            </a:r>
            <a:r>
              <a:rPr lang="zh-TW" altLang="en-US" sz="1600" dirty="0">
                <a:effectLst/>
              </a:rPr>
              <a:t>：使用 </a:t>
            </a:r>
            <a:r>
              <a:rPr lang="en-US" altLang="zh-TW" sz="1600" dirty="0" err="1">
                <a:effectLst/>
              </a:rPr>
              <a:t>ReLU</a:t>
            </a:r>
            <a:endParaRPr lang="en-US" altLang="zh-TW" sz="1600" dirty="0">
              <a:effectLst/>
            </a:endParaRPr>
          </a:p>
          <a:p>
            <a:r>
              <a:rPr lang="zh-TW" altLang="en-US" sz="1600" b="0" dirty="0">
                <a:effectLst/>
              </a:rPr>
              <a:t>當時最常用的激活函數（</a:t>
            </a:r>
            <a:r>
              <a:rPr lang="en-US" altLang="zh-TW" sz="1600" b="0" dirty="0">
                <a:effectLst/>
              </a:rPr>
              <a:t>Activation Function</a:t>
            </a:r>
            <a:r>
              <a:rPr lang="zh-TW" altLang="en-US" sz="1600" b="0" dirty="0">
                <a:effectLst/>
              </a:rPr>
              <a:t>）是 </a:t>
            </a:r>
            <a:r>
              <a:rPr lang="en-US" altLang="zh-TW" sz="1600" b="0" dirty="0">
                <a:effectLst/>
              </a:rPr>
              <a:t>Sigmoid </a:t>
            </a:r>
            <a:r>
              <a:rPr lang="zh-TW" altLang="en-US" sz="1600" b="0" dirty="0">
                <a:effectLst/>
              </a:rPr>
              <a:t>和 </a:t>
            </a:r>
            <a:r>
              <a:rPr lang="en-US" altLang="zh-TW" sz="1600" b="0" dirty="0" err="1">
                <a:effectLst/>
              </a:rPr>
              <a:t>tanh</a:t>
            </a:r>
            <a:r>
              <a:rPr lang="en-US" altLang="zh-TW" sz="1600" b="0" dirty="0">
                <a:effectLst/>
              </a:rPr>
              <a:t> function</a:t>
            </a:r>
            <a:r>
              <a:rPr lang="zh-TW" altLang="en-US" sz="1600" b="0" dirty="0">
                <a:effectLst/>
              </a:rPr>
              <a:t>。</a:t>
            </a:r>
            <a:r>
              <a:rPr lang="en-US" altLang="zh-TW" sz="1600" b="0" dirty="0">
                <a:effectLst/>
              </a:rPr>
              <a:t>Sigmoid </a:t>
            </a:r>
            <a:r>
              <a:rPr lang="zh-TW" altLang="en-US" sz="1600" b="0" dirty="0">
                <a:effectLst/>
              </a:rPr>
              <a:t>是把輸入的值壓縮到 </a:t>
            </a:r>
            <a:r>
              <a:rPr lang="en-US" altLang="zh-TW" sz="1600" b="0" dirty="0">
                <a:effectLst/>
              </a:rPr>
              <a:t>0 </a:t>
            </a:r>
            <a:r>
              <a:rPr lang="zh-TW" altLang="en-US" sz="1600" b="0" dirty="0">
                <a:effectLst/>
              </a:rPr>
              <a:t>和 </a:t>
            </a:r>
            <a:r>
              <a:rPr lang="en-US" altLang="zh-TW" sz="1600" b="0" dirty="0">
                <a:effectLst/>
              </a:rPr>
              <a:t>1 </a:t>
            </a:r>
            <a:r>
              <a:rPr lang="zh-TW" altLang="en-US" sz="1600" b="0" dirty="0">
                <a:effectLst/>
              </a:rPr>
              <a:t>之間，但它有梯度消失的缺點會讓神經網絡很難被優化。</a:t>
            </a:r>
          </a:p>
          <a:p>
            <a:endParaRPr lang="zh-TW" altLang="en-US" sz="1600" dirty="0"/>
          </a:p>
        </p:txBody>
      </p:sp>
      <p:pic>
        <p:nvPicPr>
          <p:cNvPr id="5" name="圖片 4"/>
          <p:cNvPicPr>
            <a:picLocks noChangeAspect="1"/>
          </p:cNvPicPr>
          <p:nvPr/>
        </p:nvPicPr>
        <p:blipFill>
          <a:blip r:embed="rId2"/>
          <a:stretch>
            <a:fillRect/>
          </a:stretch>
        </p:blipFill>
        <p:spPr>
          <a:xfrm>
            <a:off x="971600" y="3415640"/>
            <a:ext cx="7200800" cy="2896190"/>
          </a:xfrm>
          <a:prstGeom prst="rect">
            <a:avLst/>
          </a:prstGeom>
        </p:spPr>
      </p:pic>
      <p:sp>
        <p:nvSpPr>
          <p:cNvPr id="6" name="文字方塊 5">
            <a:extLst>
              <a:ext uri="{FF2B5EF4-FFF2-40B4-BE49-F238E27FC236}">
                <a16:creationId xmlns:a16="http://schemas.microsoft.com/office/drawing/2014/main" id="{C673534B-4D16-E8B4-7E50-BB770FC528C7}"/>
              </a:ext>
            </a:extLst>
          </p:cNvPr>
          <p:cNvSpPr txBox="1"/>
          <p:nvPr/>
        </p:nvSpPr>
        <p:spPr>
          <a:xfrm>
            <a:off x="1547664" y="6444429"/>
            <a:ext cx="6971600" cy="276999"/>
          </a:xfrm>
          <a:prstGeom prst="rect">
            <a:avLst/>
          </a:prstGeom>
          <a:noFill/>
        </p:spPr>
        <p:txBody>
          <a:bodyPr wrap="square">
            <a:spAutoFit/>
          </a:bodyPr>
          <a:lstStyle/>
          <a:p>
            <a:r>
              <a:rPr lang="zh-TW" altLang="en-US" sz="1200"/>
              <a:t>可用圖形計算器驗證</a:t>
            </a:r>
            <a:r>
              <a:rPr lang="en-US" altLang="zh-TW" sz="1200"/>
              <a:t>:  https://www.desmos.com/calculator?lang=zh-TW</a:t>
            </a:r>
            <a:endParaRPr lang="zh-TW" altLang="en-US" sz="1200"/>
          </a:p>
        </p:txBody>
      </p:sp>
    </p:spTree>
    <p:extLst>
      <p:ext uri="{BB962C8B-B14F-4D97-AF65-F5344CB8AC3E}">
        <p14:creationId xmlns:p14="http://schemas.microsoft.com/office/powerpoint/2010/main" val="350454671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AlexNet</a:t>
            </a:r>
            <a:r>
              <a:rPr lang="en-US" altLang="zh-TW" dirty="0"/>
              <a:t> </a:t>
            </a:r>
            <a:r>
              <a:rPr lang="zh-TW" altLang="en-US" dirty="0"/>
              <a:t>成功的原因</a:t>
            </a:r>
          </a:p>
        </p:txBody>
      </p:sp>
      <p:sp>
        <p:nvSpPr>
          <p:cNvPr id="3" name="內容版面配置區 2"/>
          <p:cNvSpPr>
            <a:spLocks noGrp="1"/>
          </p:cNvSpPr>
          <p:nvPr>
            <p:ph idx="1"/>
          </p:nvPr>
        </p:nvSpPr>
        <p:spPr/>
        <p:txBody>
          <a:bodyPr/>
          <a:lstStyle/>
          <a:p>
            <a:pPr marL="342900" indent="-342900">
              <a:buFont typeface="+mj-lt"/>
              <a:buAutoNum type="arabicPeriod" startAt="2"/>
            </a:pPr>
            <a:r>
              <a:rPr lang="zh-TW" altLang="en-US" sz="1800" dirty="0">
                <a:effectLst/>
              </a:rPr>
              <a:t>降低 </a:t>
            </a:r>
            <a:r>
              <a:rPr lang="en-US" altLang="zh-TW" sz="1800" dirty="0">
                <a:effectLst/>
              </a:rPr>
              <a:t>Overfitting </a:t>
            </a:r>
            <a:r>
              <a:rPr lang="zh-TW" altLang="en-US" sz="1800" dirty="0">
                <a:effectLst/>
              </a:rPr>
              <a:t>的</a:t>
            </a:r>
            <a:r>
              <a:rPr lang="zh-TW" altLang="en-US" sz="1800">
                <a:effectLst/>
              </a:rPr>
              <a:t>方法：</a:t>
            </a:r>
            <a:endParaRPr lang="en-US" altLang="zh-TW" sz="1800">
              <a:effectLst/>
            </a:endParaRPr>
          </a:p>
          <a:p>
            <a:pPr marL="342900" indent="-342900">
              <a:buFont typeface="+mj-lt"/>
              <a:buAutoNum type="arabicPeriod" startAt="2"/>
            </a:pPr>
            <a:endParaRPr lang="en-US" altLang="zh-TW" sz="1800" dirty="0">
              <a:effectLst/>
            </a:endParaRPr>
          </a:p>
          <a:p>
            <a:r>
              <a:rPr lang="en-US" altLang="zh-TW" sz="1800" b="0" dirty="0" err="1">
                <a:effectLst/>
              </a:rPr>
              <a:t>AlexNet</a:t>
            </a:r>
            <a:r>
              <a:rPr lang="en-US" altLang="zh-TW" sz="1800" b="0" dirty="0">
                <a:effectLst/>
              </a:rPr>
              <a:t> </a:t>
            </a:r>
            <a:r>
              <a:rPr lang="zh-TW" altLang="en-US" sz="1800" b="0" dirty="0">
                <a:effectLst/>
              </a:rPr>
              <a:t>使用 </a:t>
            </a:r>
            <a:r>
              <a:rPr lang="en-US" altLang="zh-TW" sz="1800" b="0" dirty="0">
                <a:effectLst/>
              </a:rPr>
              <a:t>Dropout </a:t>
            </a:r>
            <a:r>
              <a:rPr lang="zh-TW" altLang="en-US" sz="1800" b="0" dirty="0">
                <a:effectLst/>
              </a:rPr>
              <a:t>和 </a:t>
            </a:r>
            <a:r>
              <a:rPr lang="en-US" altLang="zh-TW" sz="1800" b="0" dirty="0">
                <a:effectLst/>
              </a:rPr>
              <a:t>Data augmentation </a:t>
            </a:r>
            <a:r>
              <a:rPr lang="zh-TW" altLang="en-US" sz="1800" b="0" dirty="0">
                <a:effectLst/>
              </a:rPr>
              <a:t>這兩種方法來</a:t>
            </a:r>
            <a:r>
              <a:rPr lang="zh-TW" altLang="en-US" sz="1800" b="0">
                <a:effectLst/>
              </a:rPr>
              <a:t>降低 </a:t>
            </a:r>
            <a:r>
              <a:rPr lang="en-US" altLang="zh-TW" sz="1800" b="0">
                <a:effectLst/>
              </a:rPr>
              <a:t>Overfitting</a:t>
            </a:r>
          </a:p>
          <a:p>
            <a:endParaRPr lang="zh-TW" altLang="en-US" sz="1800" b="0" dirty="0">
              <a:effectLst/>
            </a:endParaRPr>
          </a:p>
          <a:p>
            <a:pPr lvl="3" algn="l"/>
            <a:r>
              <a:rPr lang="en-US" altLang="zh-TW" sz="1800" b="1" dirty="0"/>
              <a:t>Dropout</a:t>
            </a:r>
            <a:br>
              <a:rPr lang="en-US" altLang="zh-TW" sz="1800" dirty="0"/>
            </a:br>
            <a:r>
              <a:rPr lang="zh-TW" altLang="en-US" sz="1800" dirty="0"/>
              <a:t>在 </a:t>
            </a:r>
            <a:r>
              <a:rPr lang="en-US" altLang="zh-TW" sz="1800" dirty="0" err="1"/>
              <a:t>AlexNet</a:t>
            </a:r>
            <a:r>
              <a:rPr lang="en-US" altLang="zh-TW" sz="1800" dirty="0"/>
              <a:t> </a:t>
            </a:r>
            <a:r>
              <a:rPr lang="zh-TW" altLang="en-US" sz="1800" dirty="0"/>
              <a:t>中，第六層和第七層的全連階層使用 </a:t>
            </a:r>
            <a:r>
              <a:rPr lang="en-US" altLang="zh-TW" sz="1800" dirty="0"/>
              <a:t>Dropout</a:t>
            </a:r>
            <a:r>
              <a:rPr lang="zh-TW" altLang="en-US" sz="1800" dirty="0"/>
              <a:t>，配置為 </a:t>
            </a:r>
            <a:r>
              <a:rPr lang="en-US" altLang="zh-TW" sz="1800" dirty="0"/>
              <a:t>0.5</a:t>
            </a:r>
            <a:r>
              <a:rPr lang="zh-TW" altLang="en-US" sz="1800" dirty="0"/>
              <a:t>，表示每個神經元有 </a:t>
            </a:r>
            <a:r>
              <a:rPr lang="en-US" altLang="zh-TW" sz="1800" dirty="0"/>
              <a:t>50% </a:t>
            </a:r>
            <a:r>
              <a:rPr lang="zh-TW" altLang="en-US" sz="1800" dirty="0"/>
              <a:t>的機率不參與下一層的傳遞。這種技術迫使神經網絡需要學習更為穩健的特徵，因此可有效降低 </a:t>
            </a:r>
            <a:r>
              <a:rPr lang="en-US" altLang="zh-TW" sz="1800"/>
              <a:t>Overfitting</a:t>
            </a:r>
            <a:r>
              <a:rPr lang="zh-TW" altLang="en-US" sz="1800"/>
              <a:t>。</a:t>
            </a:r>
            <a:endParaRPr lang="en-US" altLang="zh-TW" sz="1800"/>
          </a:p>
          <a:p>
            <a:pPr lvl="3" algn="l"/>
            <a:endParaRPr lang="zh-TW" altLang="en-US" sz="1800" dirty="0"/>
          </a:p>
          <a:p>
            <a:pPr lvl="3" algn="l"/>
            <a:r>
              <a:rPr lang="en-US" altLang="zh-TW" sz="1800" b="1" dirty="0">
                <a:solidFill>
                  <a:srgbClr val="002060"/>
                </a:solidFill>
              </a:rPr>
              <a:t>Data augmentation</a:t>
            </a:r>
            <a:br>
              <a:rPr lang="en-US" altLang="zh-TW" sz="1800" dirty="0"/>
            </a:br>
            <a:r>
              <a:rPr lang="en-US" altLang="zh-TW" sz="1800" dirty="0" err="1"/>
              <a:t>AlexNet</a:t>
            </a:r>
            <a:r>
              <a:rPr lang="en-US" altLang="zh-TW" sz="1800" dirty="0"/>
              <a:t> </a:t>
            </a:r>
            <a:r>
              <a:rPr lang="zh-TW" altLang="en-US" sz="1800" dirty="0"/>
              <a:t>的處理分為兩種方式：</a:t>
            </a:r>
          </a:p>
          <a:p>
            <a:pPr marL="746125" lvl="4" indent="-285750">
              <a:buFont typeface="Arial" panose="020B0604020202020204" pitchFamily="34" charset="0"/>
              <a:buChar char="•"/>
            </a:pPr>
            <a:r>
              <a:rPr lang="zh-TW" altLang="en-US" sz="1400" dirty="0"/>
              <a:t>原始圖片的像素是 </a:t>
            </a:r>
            <a:r>
              <a:rPr lang="en-US" altLang="zh-TW" sz="1400" dirty="0"/>
              <a:t>256 * 256</a:t>
            </a:r>
            <a:r>
              <a:rPr lang="zh-TW" altLang="en-US" sz="1400" dirty="0"/>
              <a:t>，進行隨機抽取其中的 </a:t>
            </a:r>
            <a:r>
              <a:rPr lang="en-US" altLang="zh-TW" sz="1400" dirty="0"/>
              <a:t>224 * 224 </a:t>
            </a:r>
            <a:r>
              <a:rPr lang="zh-TW" altLang="en-US" sz="1400" dirty="0"/>
              <a:t>，且允許水平翻轉將資料擴增 </a:t>
            </a:r>
            <a:r>
              <a:rPr lang="en-US" altLang="zh-TW" sz="1400" dirty="0"/>
              <a:t>2048 </a:t>
            </a:r>
            <a:r>
              <a:rPr lang="zh-TW" altLang="en-US" sz="1400" dirty="0"/>
              <a:t>倍。論文中說明此作法能有效的避免 </a:t>
            </a:r>
            <a:r>
              <a:rPr lang="en-US" altLang="zh-TW" sz="1400" dirty="0"/>
              <a:t>Overfitting</a:t>
            </a:r>
            <a:r>
              <a:rPr lang="zh-TW" altLang="en-US" sz="1400" dirty="0"/>
              <a:t>。</a:t>
            </a:r>
          </a:p>
          <a:p>
            <a:pPr marL="746125" lvl="4" indent="-285750">
              <a:buFont typeface="Arial" panose="020B0604020202020204" pitchFamily="34" charset="0"/>
              <a:buChar char="•"/>
            </a:pPr>
            <a:r>
              <a:rPr lang="zh-TW" altLang="en-US" sz="1400" dirty="0"/>
              <a:t>改變</a:t>
            </a:r>
            <a:r>
              <a:rPr lang="en-US" altLang="zh-TW" sz="1400" dirty="0"/>
              <a:t>RGB</a:t>
            </a:r>
            <a:r>
              <a:rPr lang="zh-TW" altLang="en-US" sz="1400" dirty="0"/>
              <a:t>通道的強度：對 </a:t>
            </a:r>
            <a:r>
              <a:rPr lang="en-US" altLang="zh-TW" sz="1400" dirty="0"/>
              <a:t>RGB </a:t>
            </a:r>
            <a:r>
              <a:rPr lang="zh-TW" altLang="en-US" sz="1400" dirty="0"/>
              <a:t>色彩空間做主成份分析（</a:t>
            </a:r>
            <a:r>
              <a:rPr lang="en-US" altLang="zh-TW" sz="1400" dirty="0"/>
              <a:t>PCA</a:t>
            </a:r>
            <a:r>
              <a:rPr lang="zh-TW" altLang="en-US" sz="1400" dirty="0"/>
              <a:t>），接著用高斯隨機擾動。這個方法是透過自然圖片的性質來實現，也就是該物體對於照明的強度和顏色的變化是不變的。透過這個方法，</a:t>
            </a:r>
            <a:r>
              <a:rPr lang="en-US" altLang="zh-TW" sz="1400" dirty="0"/>
              <a:t>top-1 </a:t>
            </a:r>
            <a:r>
              <a:rPr lang="zh-TW" altLang="en-US" sz="1400" dirty="0"/>
              <a:t>的錯誤率下降 </a:t>
            </a:r>
            <a:r>
              <a:rPr lang="en-US" altLang="zh-TW" sz="1400" dirty="0"/>
              <a:t>1%</a:t>
            </a:r>
            <a:r>
              <a:rPr lang="zh-TW" altLang="en-US" sz="1400" dirty="0"/>
              <a:t>。</a:t>
            </a:r>
          </a:p>
          <a:p>
            <a:br>
              <a:rPr lang="zh-TW" altLang="en-US" sz="1800" dirty="0"/>
            </a:br>
            <a:endParaRPr lang="zh-TW" altLang="en-US" sz="1800" dirty="0"/>
          </a:p>
        </p:txBody>
      </p:sp>
    </p:spTree>
    <p:extLst>
      <p:ext uri="{BB962C8B-B14F-4D97-AF65-F5344CB8AC3E}">
        <p14:creationId xmlns:p14="http://schemas.microsoft.com/office/powerpoint/2010/main" val="387442275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AlexNet</a:t>
            </a:r>
            <a:r>
              <a:rPr lang="en-US" altLang="zh-TW" dirty="0"/>
              <a:t> </a:t>
            </a:r>
            <a:r>
              <a:rPr lang="zh-TW" altLang="en-US" dirty="0"/>
              <a:t>成功的原因</a:t>
            </a:r>
          </a:p>
        </p:txBody>
      </p:sp>
      <p:sp>
        <p:nvSpPr>
          <p:cNvPr id="3" name="內容版面配置區 2"/>
          <p:cNvSpPr>
            <a:spLocks noGrp="1"/>
          </p:cNvSpPr>
          <p:nvPr>
            <p:ph idx="1"/>
          </p:nvPr>
        </p:nvSpPr>
        <p:spPr/>
        <p:txBody>
          <a:bodyPr/>
          <a:lstStyle/>
          <a:p>
            <a:pPr marL="457200" indent="-457200">
              <a:buFont typeface="+mj-lt"/>
              <a:buAutoNum type="arabicPeriod" startAt="3"/>
            </a:pPr>
            <a:r>
              <a:rPr lang="zh-TW" altLang="en-US" sz="2000" dirty="0"/>
              <a:t>大數據訓練</a:t>
            </a:r>
          </a:p>
          <a:p>
            <a:r>
              <a:rPr lang="zh-TW" altLang="en-US" sz="2000" b="0" dirty="0"/>
              <a:t>百萬數量級的 </a:t>
            </a:r>
            <a:r>
              <a:rPr lang="en-US" altLang="zh-TW" sz="2000" b="0" dirty="0"/>
              <a:t>ImageNet </a:t>
            </a:r>
            <a:r>
              <a:rPr lang="zh-TW" altLang="en-US" sz="2000" b="0" dirty="0"/>
              <a:t>圖像數據所訓練出來的模型。</a:t>
            </a:r>
          </a:p>
          <a:p>
            <a:endParaRPr lang="zh-TW" altLang="en-US" sz="2000" dirty="0"/>
          </a:p>
          <a:p>
            <a:pPr marL="457200" indent="-457200">
              <a:buFont typeface="+mj-lt"/>
              <a:buAutoNum type="arabicPeriod" startAt="4"/>
            </a:pPr>
            <a:r>
              <a:rPr lang="en-US" altLang="zh-TW" sz="2000" dirty="0"/>
              <a:t>GPU</a:t>
            </a:r>
            <a:r>
              <a:rPr lang="zh-TW" altLang="en-US" sz="2000" dirty="0"/>
              <a:t>實現</a:t>
            </a:r>
          </a:p>
          <a:p>
            <a:r>
              <a:rPr lang="en-US" altLang="zh-TW" sz="2000" b="0" dirty="0" err="1"/>
              <a:t>AlexNet</a:t>
            </a:r>
            <a:r>
              <a:rPr lang="en-US" altLang="zh-TW" sz="2000" b="0" dirty="0"/>
              <a:t> </a:t>
            </a:r>
            <a:r>
              <a:rPr lang="zh-TW" altLang="en-US" sz="2000" b="0" dirty="0"/>
              <a:t>在訓練時用了兩塊 </a:t>
            </a:r>
            <a:r>
              <a:rPr lang="en-US" altLang="zh-TW" sz="2000" b="0" dirty="0"/>
              <a:t>GTX 580 GPU</a:t>
            </a:r>
            <a:r>
              <a:rPr lang="zh-TW" altLang="en-US" sz="2000" b="0" dirty="0"/>
              <a:t>，由於內存 </a:t>
            </a:r>
            <a:r>
              <a:rPr lang="en-US" altLang="zh-TW" sz="2000" b="0" dirty="0"/>
              <a:t>3GB </a:t>
            </a:r>
            <a:r>
              <a:rPr lang="zh-TW" altLang="en-US" sz="2000" b="0" dirty="0"/>
              <a:t>仍不足以處理如此大量的資料，因此神經網絡分成上下兩層，一塊 </a:t>
            </a:r>
            <a:r>
              <a:rPr lang="en-US" altLang="zh-TW" sz="2000" b="0" dirty="0"/>
              <a:t>GPU </a:t>
            </a:r>
            <a:r>
              <a:rPr lang="zh-TW" altLang="en-US" sz="2000" b="0" dirty="0"/>
              <a:t>處理一部分的數據，並在中間部分層做溝通。</a:t>
            </a:r>
            <a:endParaRPr lang="en-US" altLang="zh-TW" sz="2000" b="0" dirty="0"/>
          </a:p>
          <a:p>
            <a:endParaRPr lang="en-US" altLang="zh-TW" sz="2000" dirty="0"/>
          </a:p>
          <a:p>
            <a:r>
              <a:rPr lang="en-US" altLang="zh-TW" sz="2000" b="0" dirty="0" err="1">
                <a:effectLst/>
              </a:rPr>
              <a:t>AlexNet</a:t>
            </a:r>
            <a:r>
              <a:rPr lang="zh-TW" altLang="en-US" sz="2000" b="0" dirty="0">
                <a:effectLst/>
              </a:rPr>
              <a:t>只接受單一輸入尺寸。</a:t>
            </a:r>
            <a:r>
              <a:rPr lang="en-US" altLang="zh-TW" sz="2000" b="0" dirty="0">
                <a:effectLst/>
              </a:rPr>
              <a:t>Preprocess</a:t>
            </a:r>
            <a:r>
              <a:rPr lang="zh-TW" altLang="en-US" sz="2000" b="0" dirty="0">
                <a:effectLst/>
              </a:rPr>
              <a:t>的方式是將所有照片都裁到</a:t>
            </a:r>
            <a:r>
              <a:rPr lang="en-US" altLang="zh-TW" sz="2000" b="0">
                <a:effectLst/>
              </a:rPr>
              <a:t>256x256</a:t>
            </a:r>
            <a:r>
              <a:rPr lang="zh-TW" altLang="en-US" sz="2000" b="0">
                <a:effectLst/>
              </a:rPr>
              <a:t>。長方形</a:t>
            </a:r>
            <a:r>
              <a:rPr lang="zh-TW" altLang="en-US" sz="2000" b="0" dirty="0">
                <a:effectLst/>
              </a:rPr>
              <a:t>的照片，</a:t>
            </a:r>
            <a:r>
              <a:rPr lang="en-US" altLang="zh-TW" sz="2000" b="0" dirty="0">
                <a:effectLst/>
              </a:rPr>
              <a:t>rescale</a:t>
            </a:r>
            <a:r>
              <a:rPr lang="zh-TW" altLang="en-US" sz="2000" b="0" dirty="0">
                <a:effectLst/>
              </a:rPr>
              <a:t>短邊到</a:t>
            </a:r>
            <a:r>
              <a:rPr lang="en-US" altLang="zh-TW" sz="2000" b="0" dirty="0">
                <a:effectLst/>
              </a:rPr>
              <a:t>256</a:t>
            </a:r>
            <a:r>
              <a:rPr lang="zh-TW" altLang="en-US" sz="2000" b="0" dirty="0">
                <a:effectLst/>
              </a:rPr>
              <a:t>像素，接著自照片中心左右延伸到足</a:t>
            </a:r>
            <a:r>
              <a:rPr lang="en-US" altLang="zh-TW" sz="2000" b="0" dirty="0">
                <a:effectLst/>
              </a:rPr>
              <a:t>256</a:t>
            </a:r>
            <a:r>
              <a:rPr lang="zh-TW" altLang="en-US" sz="2000" b="0" dirty="0">
                <a:effectLst/>
              </a:rPr>
              <a:t>，多餘的做</a:t>
            </a:r>
            <a:r>
              <a:rPr lang="en-US" altLang="zh-TW" sz="2000" b="0" dirty="0">
                <a:effectLst/>
              </a:rPr>
              <a:t>cropping</a:t>
            </a:r>
            <a:r>
              <a:rPr lang="zh-TW" altLang="en-US" sz="2000" b="0" dirty="0">
                <a:effectLst/>
              </a:rPr>
              <a:t>。</a:t>
            </a:r>
            <a:endParaRPr lang="zh-TW" altLang="en-US" sz="2000" dirty="0"/>
          </a:p>
        </p:txBody>
      </p:sp>
    </p:spTree>
    <p:extLst>
      <p:ext uri="{BB962C8B-B14F-4D97-AF65-F5344CB8AC3E}">
        <p14:creationId xmlns:p14="http://schemas.microsoft.com/office/powerpoint/2010/main" val="25018035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3"/>
            <a:ext cx="8264525" cy="648071"/>
          </a:xfrm>
        </p:spPr>
        <p:txBody>
          <a:bodyPr/>
          <a:lstStyle/>
          <a:p>
            <a:r>
              <a:rPr lang="en-US" altLang="zh-TW" sz="2800" b="0" dirty="0"/>
              <a:t>Tensor Sizes in a Convolutional Neural Network (CNN)</a:t>
            </a:r>
          </a:p>
        </p:txBody>
      </p:sp>
      <p:pic>
        <p:nvPicPr>
          <p:cNvPr id="6" name="內容版面配置區 5"/>
          <p:cNvPicPr>
            <a:picLocks noGrp="1" noChangeAspect="1"/>
          </p:cNvPicPr>
          <p:nvPr>
            <p:ph idx="1"/>
          </p:nvPr>
        </p:nvPicPr>
        <p:blipFill>
          <a:blip r:embed="rId2"/>
          <a:stretch>
            <a:fillRect/>
          </a:stretch>
        </p:blipFill>
        <p:spPr>
          <a:xfrm>
            <a:off x="107504" y="836712"/>
            <a:ext cx="8704968" cy="4896544"/>
          </a:xfrm>
          <a:prstGeom prst="rect">
            <a:avLst/>
          </a:prstGeom>
        </p:spPr>
      </p:pic>
    </p:spTree>
    <p:extLst>
      <p:ext uri="{BB962C8B-B14F-4D97-AF65-F5344CB8AC3E}">
        <p14:creationId xmlns:p14="http://schemas.microsoft.com/office/powerpoint/2010/main" val="17140962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EAA6274C-90B2-CAB9-C914-DE83B96F865F}"/>
              </a:ext>
            </a:extLst>
          </p:cNvPr>
          <p:cNvSpPr>
            <a:spLocks noGrp="1"/>
          </p:cNvSpPr>
          <p:nvPr>
            <p:ph type="title"/>
          </p:nvPr>
        </p:nvSpPr>
        <p:spPr>
          <a:xfrm>
            <a:off x="166498" y="0"/>
            <a:ext cx="8797990" cy="908720"/>
          </a:xfrm>
        </p:spPr>
        <p:txBody>
          <a:bodyPr/>
          <a:lstStyle/>
          <a:p>
            <a:r>
              <a:rPr lang="en-US" altLang="zh-TW" sz="2400"/>
              <a:t>AI</a:t>
            </a:r>
            <a:r>
              <a:rPr lang="zh-TW" altLang="en-US" sz="2400"/>
              <a:t>教父</a:t>
            </a:r>
            <a:r>
              <a:rPr lang="en-US" altLang="zh-TW" sz="2400"/>
              <a:t>Hinton</a:t>
            </a:r>
            <a:r>
              <a:rPr lang="zh-TW" altLang="en-US" sz="2400"/>
              <a:t>跨領域拿下</a:t>
            </a:r>
            <a:r>
              <a:rPr lang="en-US" altLang="zh-TW" sz="2400"/>
              <a:t>2024</a:t>
            </a:r>
            <a:r>
              <a:rPr lang="zh-TW" altLang="en-US" sz="2400"/>
              <a:t>諾貝爾物理學獎 首位圖靈、諾貝爾雙料得主</a:t>
            </a:r>
          </a:p>
        </p:txBody>
      </p:sp>
      <p:sp>
        <p:nvSpPr>
          <p:cNvPr id="6" name="內容版面配置區 5">
            <a:extLst>
              <a:ext uri="{FF2B5EF4-FFF2-40B4-BE49-F238E27FC236}">
                <a16:creationId xmlns:a16="http://schemas.microsoft.com/office/drawing/2014/main" id="{6CEF4B21-051D-8B69-D41D-AE8224B401CE}"/>
              </a:ext>
            </a:extLst>
          </p:cNvPr>
          <p:cNvSpPr>
            <a:spLocks noGrp="1"/>
          </p:cNvSpPr>
          <p:nvPr>
            <p:ph idx="1"/>
          </p:nvPr>
        </p:nvSpPr>
        <p:spPr>
          <a:xfrm>
            <a:off x="166498" y="1052736"/>
            <a:ext cx="8797990" cy="5040312"/>
          </a:xfrm>
        </p:spPr>
        <p:txBody>
          <a:bodyPr/>
          <a:lstStyle/>
          <a:p>
            <a:r>
              <a:rPr lang="zh-TW" altLang="en-US" sz="1600"/>
              <a:t>一位電腦科學家和一名分子生物學家，受人腦神經元啟發創造出的「人工神經網路」，竟獲得了今年的諾貝爾物理學獎。</a:t>
            </a:r>
          </a:p>
          <a:p>
            <a:endParaRPr lang="zh-TW" altLang="en-US" sz="1600"/>
          </a:p>
          <a:p>
            <a:r>
              <a:rPr lang="zh-TW" altLang="en-US" sz="1600"/>
              <a:t>瑞典皇家科學院 </a:t>
            </a:r>
            <a:r>
              <a:rPr lang="en-US" altLang="zh-TW" sz="1600"/>
              <a:t>2024/10/08 </a:t>
            </a:r>
            <a:r>
              <a:rPr lang="zh-TW" altLang="en-US" sz="1600"/>
              <a:t>宣布，</a:t>
            </a:r>
            <a:r>
              <a:rPr lang="en-US" altLang="zh-TW" sz="1600"/>
              <a:t>2024 </a:t>
            </a:r>
            <a:r>
              <a:rPr lang="zh-TW" altLang="en-US" sz="1600"/>
              <a:t>年諾貝爾物理學獎頒發給美國普林斯頓大學的約翰 </a:t>
            </a:r>
            <a:r>
              <a:rPr lang="en-US" altLang="zh-TW" sz="1600"/>
              <a:t>· </a:t>
            </a:r>
            <a:r>
              <a:rPr lang="zh-TW" altLang="en-US" sz="1600"/>
              <a:t>霍普菲爾德（</a:t>
            </a:r>
            <a:r>
              <a:rPr lang="en-US" altLang="zh-TW" sz="1600"/>
              <a:t>John J. Hopfield</a:t>
            </a:r>
            <a:r>
              <a:rPr lang="zh-TW" altLang="en-US" sz="1600"/>
              <a:t>）和加拿大多倫多大學的杰弗里 </a:t>
            </a:r>
            <a:r>
              <a:rPr lang="en-US" altLang="zh-TW" sz="1600"/>
              <a:t>· </a:t>
            </a:r>
            <a:r>
              <a:rPr lang="zh-TW" altLang="en-US" sz="1600"/>
              <a:t>辛頓（</a:t>
            </a:r>
            <a:r>
              <a:rPr lang="en-US" altLang="zh-TW" sz="1600"/>
              <a:t>Geoffrey E. Hinton</a:t>
            </a:r>
            <a:r>
              <a:rPr lang="zh-TW" altLang="en-US" sz="1600"/>
              <a:t>），以表彰他們在利用人工神經網絡進行機器學習方面所做出的基礎性發現與發明。兩位獲獎者將平分 </a:t>
            </a:r>
            <a:r>
              <a:rPr lang="en-US" altLang="zh-TW" sz="1600"/>
              <a:t>1100 </a:t>
            </a:r>
            <a:r>
              <a:rPr lang="zh-TW" altLang="en-US" sz="1600"/>
              <a:t>萬瑞典克朗 </a:t>
            </a:r>
            <a:r>
              <a:rPr lang="en-US" altLang="zh-TW" sz="1600"/>
              <a:t>(</a:t>
            </a:r>
            <a:r>
              <a:rPr lang="zh-TW" altLang="en-US" sz="1600"/>
              <a:t>約 </a:t>
            </a:r>
            <a:r>
              <a:rPr lang="en-US" altLang="zh-TW" sz="1600"/>
              <a:t>106.4 </a:t>
            </a:r>
            <a:r>
              <a:rPr lang="zh-TW" altLang="en-US" sz="1600"/>
              <a:t>萬美元</a:t>
            </a:r>
            <a:r>
              <a:rPr lang="en-US" altLang="zh-TW" sz="1600"/>
              <a:t>) </a:t>
            </a:r>
            <a:r>
              <a:rPr lang="zh-TW" altLang="en-US" sz="1600"/>
              <a:t>的獎金。</a:t>
            </a:r>
            <a:endParaRPr lang="en-US" altLang="zh-TW" sz="1600"/>
          </a:p>
          <a:p>
            <a:endParaRPr lang="en-US" altLang="zh-TW" sz="1600"/>
          </a:p>
          <a:p>
            <a:pPr fontAlgn="auto">
              <a:buNone/>
            </a:pPr>
            <a:r>
              <a:rPr lang="en-US" altLang="zh-TW" sz="1200">
                <a:effectLst/>
              </a:rPr>
              <a:t>Geoffrey Hinton </a:t>
            </a:r>
            <a:r>
              <a:rPr lang="zh-TW" altLang="en-US" sz="1200">
                <a:effectLst/>
              </a:rPr>
              <a:t>發明可以自動發現資料特徵的方法，從而執行諸如識別圖片中特定元素等任務。</a:t>
            </a:r>
            <a:r>
              <a:rPr lang="en-US" altLang="zh-TW" sz="1200">
                <a:effectLst/>
              </a:rPr>
              <a:t>Geoffrey Hinton </a:t>
            </a:r>
            <a:r>
              <a:rPr lang="zh-TW" altLang="en-US" sz="1200">
                <a:effectLst/>
              </a:rPr>
              <a:t>以 </a:t>
            </a:r>
            <a:r>
              <a:rPr lang="en-US" altLang="zh-TW" sz="1200">
                <a:effectLst/>
              </a:rPr>
              <a:t>Hopfield </a:t>
            </a:r>
            <a:r>
              <a:rPr lang="zh-TW" altLang="en-US" sz="1200">
                <a:effectLst/>
              </a:rPr>
              <a:t>網路為基礎，創造了一個使用不同方法的新網路：玻爾茲曼機。後者可以學習識別給定類型資料中的特徵元素。</a:t>
            </a:r>
            <a:r>
              <a:rPr lang="en-US" altLang="zh-TW" sz="1200">
                <a:effectLst/>
              </a:rPr>
              <a:t>Hinton </a:t>
            </a:r>
            <a:r>
              <a:rPr lang="zh-TW" altLang="en-US" sz="1200">
                <a:effectLst/>
              </a:rPr>
              <a:t>使用了統計物理學的工具，透過輸入在機器運作時很可能出現的例子來訓練機器。玻爾茲曼機可用於分類影像或建立與其訓練模式類型相似的新範例。在此基礎上，</a:t>
            </a:r>
            <a:r>
              <a:rPr lang="en-US" altLang="zh-TW" sz="1200">
                <a:effectLst/>
              </a:rPr>
              <a:t>Hinton </a:t>
            </a:r>
            <a:r>
              <a:rPr lang="zh-TW" altLang="en-US" sz="1200">
                <a:effectLst/>
              </a:rPr>
              <a:t>繼續研究，幫助啟動了當前機器學習的快速發展。</a:t>
            </a:r>
          </a:p>
          <a:p>
            <a:r>
              <a:rPr lang="en-US" altLang="zh-TW" sz="1200">
                <a:effectLst/>
              </a:rPr>
              <a:t>John Hopfield </a:t>
            </a:r>
            <a:r>
              <a:rPr lang="zh-TW" altLang="en-US" sz="1200">
                <a:effectLst/>
              </a:rPr>
              <a:t>發明了一個使用保存和重建模式方法的網絡，其中我們可以將節點想像成像素。</a:t>
            </a:r>
            <a:r>
              <a:rPr lang="en-US" altLang="zh-TW" sz="1200">
                <a:effectLst/>
              </a:rPr>
              <a:t>Hopfield </a:t>
            </a:r>
            <a:r>
              <a:rPr lang="zh-TW" altLang="en-US" sz="1200">
                <a:effectLst/>
              </a:rPr>
              <a:t>網絡利用了材料因其原子自旋而具有特性的物理學</a:t>
            </a:r>
            <a:r>
              <a:rPr lang="en-US" altLang="zh-TW" sz="1200">
                <a:effectLst/>
              </a:rPr>
              <a:t>——</a:t>
            </a:r>
            <a:r>
              <a:rPr lang="zh-TW" altLang="en-US" sz="1200">
                <a:effectLst/>
              </a:rPr>
              <a:t>這種特性使每個原子成為一個微小的磁鐵</a:t>
            </a:r>
            <a:r>
              <a:rPr lang="zh-TW" altLang="en-US" sz="1600"/>
              <a:t>。</a:t>
            </a:r>
          </a:p>
        </p:txBody>
      </p:sp>
      <p:pic>
        <p:nvPicPr>
          <p:cNvPr id="7" name="圖片 6">
            <a:extLst>
              <a:ext uri="{FF2B5EF4-FFF2-40B4-BE49-F238E27FC236}">
                <a16:creationId xmlns:a16="http://schemas.microsoft.com/office/drawing/2014/main" id="{F1996271-4F30-E4D7-FF10-C7911409A59C}"/>
              </a:ext>
            </a:extLst>
          </p:cNvPr>
          <p:cNvPicPr>
            <a:picLocks noChangeAspect="1"/>
          </p:cNvPicPr>
          <p:nvPr/>
        </p:nvPicPr>
        <p:blipFill>
          <a:blip r:embed="rId2"/>
          <a:stretch>
            <a:fillRect/>
          </a:stretch>
        </p:blipFill>
        <p:spPr>
          <a:xfrm>
            <a:off x="539552" y="4380586"/>
            <a:ext cx="3336032" cy="1876518"/>
          </a:xfrm>
          <a:prstGeom prst="rect">
            <a:avLst/>
          </a:prstGeom>
        </p:spPr>
      </p:pic>
      <p:sp>
        <p:nvSpPr>
          <p:cNvPr id="11" name="文字方塊 10">
            <a:extLst>
              <a:ext uri="{FF2B5EF4-FFF2-40B4-BE49-F238E27FC236}">
                <a16:creationId xmlns:a16="http://schemas.microsoft.com/office/drawing/2014/main" id="{D35713B8-5016-DCD6-EBF2-94713E876DF4}"/>
              </a:ext>
            </a:extLst>
          </p:cNvPr>
          <p:cNvSpPr txBox="1"/>
          <p:nvPr/>
        </p:nvSpPr>
        <p:spPr>
          <a:xfrm>
            <a:off x="4555360" y="6453336"/>
            <a:ext cx="4572000" cy="276999"/>
          </a:xfrm>
          <a:prstGeom prst="rect">
            <a:avLst/>
          </a:prstGeom>
          <a:noFill/>
        </p:spPr>
        <p:txBody>
          <a:bodyPr wrap="square">
            <a:spAutoFit/>
          </a:bodyPr>
          <a:lstStyle/>
          <a:p>
            <a:r>
              <a:rPr lang="en-US" altLang="zh-TW" sz="1200"/>
              <a:t>https://youtu.be/2wJ3UGQtyJA</a:t>
            </a:r>
            <a:endParaRPr lang="zh-TW" altLang="en-US" sz="1200"/>
          </a:p>
        </p:txBody>
      </p:sp>
      <p:pic>
        <p:nvPicPr>
          <p:cNvPr id="15" name="圖片 14">
            <a:extLst>
              <a:ext uri="{FF2B5EF4-FFF2-40B4-BE49-F238E27FC236}">
                <a16:creationId xmlns:a16="http://schemas.microsoft.com/office/drawing/2014/main" id="{EDC6006E-5AC2-66E8-6660-6AF62E8FAFAD}"/>
              </a:ext>
            </a:extLst>
          </p:cNvPr>
          <p:cNvPicPr>
            <a:picLocks noChangeAspect="1"/>
          </p:cNvPicPr>
          <p:nvPr/>
        </p:nvPicPr>
        <p:blipFill>
          <a:blip r:embed="rId3"/>
          <a:stretch>
            <a:fillRect/>
          </a:stretch>
        </p:blipFill>
        <p:spPr>
          <a:xfrm>
            <a:off x="4067944" y="4283543"/>
            <a:ext cx="4139952" cy="1989649"/>
          </a:xfrm>
          <a:prstGeom prst="rect">
            <a:avLst/>
          </a:prstGeom>
        </p:spPr>
      </p:pic>
    </p:spTree>
    <p:extLst>
      <p:ext uri="{BB962C8B-B14F-4D97-AF65-F5344CB8AC3E}">
        <p14:creationId xmlns:p14="http://schemas.microsoft.com/office/powerpoint/2010/main" val="146358294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AlexNet</a:t>
            </a:r>
            <a:r>
              <a:rPr lang="en-US" altLang="zh-TW" dirty="0"/>
              <a:t> has the following layers</a:t>
            </a:r>
            <a:endParaRPr lang="zh-TW" altLang="en-US" dirty="0"/>
          </a:p>
        </p:txBody>
      </p:sp>
      <p:sp>
        <p:nvSpPr>
          <p:cNvPr id="3" name="內容版面配置區 2"/>
          <p:cNvSpPr>
            <a:spLocks noGrp="1"/>
          </p:cNvSpPr>
          <p:nvPr>
            <p:ph idx="1"/>
          </p:nvPr>
        </p:nvSpPr>
        <p:spPr>
          <a:xfrm>
            <a:off x="179388" y="1153790"/>
            <a:ext cx="8569076" cy="5515569"/>
          </a:xfrm>
        </p:spPr>
        <p:txBody>
          <a:bodyPr/>
          <a:lstStyle/>
          <a:p>
            <a:pPr marL="342900" indent="-342900">
              <a:buFont typeface="+mj-lt"/>
              <a:buAutoNum type="arabicPeriod"/>
            </a:pPr>
            <a:r>
              <a:rPr lang="en-US" altLang="zh-TW" sz="1600" dirty="0">
                <a:effectLst/>
              </a:rPr>
              <a:t>Input: Color images of size 227x227x3. The </a:t>
            </a:r>
            <a:r>
              <a:rPr lang="en-US" altLang="zh-TW" sz="1600" dirty="0" err="1">
                <a:effectLst/>
              </a:rPr>
              <a:t>AlexNet</a:t>
            </a:r>
            <a:r>
              <a:rPr lang="en-US" altLang="zh-TW" sz="1600" dirty="0">
                <a:effectLst/>
              </a:rPr>
              <a:t> paper mentions the input size of 224×224 but that is a typo in the paper.</a:t>
            </a:r>
          </a:p>
          <a:p>
            <a:pPr marL="342900" indent="-342900">
              <a:buFont typeface="+mj-lt"/>
              <a:buAutoNum type="arabicPeriod"/>
            </a:pPr>
            <a:r>
              <a:rPr lang="en-US" altLang="zh-TW" sz="1600" dirty="0">
                <a:effectLst/>
              </a:rPr>
              <a:t>Conv-1: The first convolutional layer consists of 96 kernels of size 11×11 applied with a stride of 4 and padding of 0.</a:t>
            </a:r>
          </a:p>
          <a:p>
            <a:pPr marL="342900" indent="-342900">
              <a:buFont typeface="+mj-lt"/>
              <a:buAutoNum type="arabicPeriod"/>
            </a:pPr>
            <a:r>
              <a:rPr lang="en-US" altLang="zh-TW" sz="1600" dirty="0">
                <a:effectLst/>
              </a:rPr>
              <a:t>MaxPool-1: The </a:t>
            </a:r>
            <a:r>
              <a:rPr lang="en-US" altLang="zh-TW" sz="1600" dirty="0" err="1">
                <a:effectLst/>
              </a:rPr>
              <a:t>maxpool</a:t>
            </a:r>
            <a:r>
              <a:rPr lang="en-US" altLang="zh-TW" sz="1600" dirty="0">
                <a:effectLst/>
              </a:rPr>
              <a:t> layer following Conv-1 consists of pooling size of 3×3 and stride 2.</a:t>
            </a:r>
          </a:p>
          <a:p>
            <a:pPr marL="342900" indent="-342900">
              <a:buFont typeface="+mj-lt"/>
              <a:buAutoNum type="arabicPeriod"/>
            </a:pPr>
            <a:r>
              <a:rPr lang="en-US" altLang="zh-TW" sz="1600" dirty="0">
                <a:effectLst/>
              </a:rPr>
              <a:t>Conv-2: The second </a:t>
            </a:r>
            <a:r>
              <a:rPr lang="en-US" altLang="zh-TW" sz="1600" dirty="0" err="1">
                <a:effectLst/>
              </a:rPr>
              <a:t>conv</a:t>
            </a:r>
            <a:r>
              <a:rPr lang="en-US" altLang="zh-TW" sz="1600" dirty="0">
                <a:effectLst/>
              </a:rPr>
              <a:t> layer consists of 256 kernels of size 5×5 applied with a stride of 1 and padding of 2.</a:t>
            </a:r>
          </a:p>
          <a:p>
            <a:pPr marL="342900" indent="-342900">
              <a:buFont typeface="+mj-lt"/>
              <a:buAutoNum type="arabicPeriod"/>
            </a:pPr>
            <a:r>
              <a:rPr lang="en-US" altLang="zh-TW" sz="1600" dirty="0">
                <a:effectLst/>
              </a:rPr>
              <a:t>MaxPool-2: The </a:t>
            </a:r>
            <a:r>
              <a:rPr lang="en-US" altLang="zh-TW" sz="1600" dirty="0" err="1">
                <a:effectLst/>
              </a:rPr>
              <a:t>maxpool</a:t>
            </a:r>
            <a:r>
              <a:rPr lang="en-US" altLang="zh-TW" sz="1600" dirty="0">
                <a:effectLst/>
              </a:rPr>
              <a:t> layer following Conv-2 consists of pooling size of 3×3 and a stride of 2.</a:t>
            </a:r>
          </a:p>
          <a:p>
            <a:pPr marL="342900" indent="-342900">
              <a:buFont typeface="+mj-lt"/>
              <a:buAutoNum type="arabicPeriod"/>
            </a:pPr>
            <a:r>
              <a:rPr lang="en-US" altLang="zh-TW" sz="1600" dirty="0">
                <a:effectLst/>
              </a:rPr>
              <a:t>Conv-3: The third </a:t>
            </a:r>
            <a:r>
              <a:rPr lang="en-US" altLang="zh-TW" sz="1600" dirty="0" err="1">
                <a:effectLst/>
              </a:rPr>
              <a:t>conv</a:t>
            </a:r>
            <a:r>
              <a:rPr lang="en-US" altLang="zh-TW" sz="1600" dirty="0">
                <a:effectLst/>
              </a:rPr>
              <a:t> layer consists of 384 kernels of size 3×3 applied with a stride of 1 and padding of 1.</a:t>
            </a:r>
          </a:p>
          <a:p>
            <a:pPr marL="342900" indent="-342900">
              <a:buFont typeface="+mj-lt"/>
              <a:buAutoNum type="arabicPeriod"/>
            </a:pPr>
            <a:r>
              <a:rPr lang="en-US" altLang="zh-TW" sz="1600" dirty="0">
                <a:effectLst/>
              </a:rPr>
              <a:t>Conv-4: The fourth </a:t>
            </a:r>
            <a:r>
              <a:rPr lang="en-US" altLang="zh-TW" sz="1600" dirty="0" err="1">
                <a:effectLst/>
              </a:rPr>
              <a:t>conv</a:t>
            </a:r>
            <a:r>
              <a:rPr lang="en-US" altLang="zh-TW" sz="1600" dirty="0">
                <a:effectLst/>
              </a:rPr>
              <a:t> layer has the same structure as the third </a:t>
            </a:r>
            <a:r>
              <a:rPr lang="en-US" altLang="zh-TW" sz="1600" dirty="0" err="1">
                <a:effectLst/>
              </a:rPr>
              <a:t>conv</a:t>
            </a:r>
            <a:r>
              <a:rPr lang="en-US" altLang="zh-TW" sz="1600" dirty="0">
                <a:effectLst/>
              </a:rPr>
              <a:t> layer. It consists of 384 kernels of size 3×3 applied with a stride of 1 and padding of 1.</a:t>
            </a:r>
          </a:p>
          <a:p>
            <a:pPr marL="342900" indent="-342900">
              <a:buFont typeface="+mj-lt"/>
              <a:buAutoNum type="arabicPeriod"/>
            </a:pPr>
            <a:r>
              <a:rPr lang="en-US" altLang="zh-TW" sz="1600" dirty="0">
                <a:effectLst/>
              </a:rPr>
              <a:t>Conv-5: The fifth </a:t>
            </a:r>
            <a:r>
              <a:rPr lang="en-US" altLang="zh-TW" sz="1600" dirty="0" err="1">
                <a:effectLst/>
              </a:rPr>
              <a:t>conv</a:t>
            </a:r>
            <a:r>
              <a:rPr lang="en-US" altLang="zh-TW" sz="1600" dirty="0">
                <a:effectLst/>
              </a:rPr>
              <a:t> layer consists of 256 kernels of size 3×3 applied with a stride of 1 and padding of 1.</a:t>
            </a:r>
          </a:p>
          <a:p>
            <a:pPr marL="342900" indent="-342900">
              <a:buFont typeface="+mj-lt"/>
              <a:buAutoNum type="arabicPeriod"/>
            </a:pPr>
            <a:r>
              <a:rPr lang="en-US" altLang="zh-TW" sz="1600" dirty="0">
                <a:effectLst/>
              </a:rPr>
              <a:t>MaxPool-3: The </a:t>
            </a:r>
            <a:r>
              <a:rPr lang="en-US" altLang="zh-TW" sz="1600" dirty="0" err="1">
                <a:effectLst/>
              </a:rPr>
              <a:t>maxpool</a:t>
            </a:r>
            <a:r>
              <a:rPr lang="en-US" altLang="zh-TW" sz="1600" dirty="0">
                <a:effectLst/>
              </a:rPr>
              <a:t> layer following Conv-5 consists of pooling size of 3×3 and a stride of 2.</a:t>
            </a:r>
          </a:p>
          <a:p>
            <a:pPr marL="342900" indent="-342900">
              <a:buFont typeface="+mj-lt"/>
              <a:buAutoNum type="arabicPeriod"/>
            </a:pPr>
            <a:r>
              <a:rPr lang="en-US" altLang="zh-TW" sz="1600" dirty="0">
                <a:effectLst/>
              </a:rPr>
              <a:t>FC-1: The first fully connected layer has 4096 neurons.</a:t>
            </a:r>
          </a:p>
          <a:p>
            <a:pPr marL="342900" indent="-342900">
              <a:buFont typeface="+mj-lt"/>
              <a:buAutoNum type="arabicPeriod"/>
            </a:pPr>
            <a:r>
              <a:rPr lang="en-US" altLang="zh-TW" sz="1600" dirty="0">
                <a:effectLst/>
              </a:rPr>
              <a:t>FC-2: The second fully connected layer has 4096 neurons.</a:t>
            </a:r>
          </a:p>
          <a:p>
            <a:pPr marL="342900" indent="-342900">
              <a:buFont typeface="+mj-lt"/>
              <a:buAutoNum type="arabicPeriod"/>
            </a:pPr>
            <a:r>
              <a:rPr lang="en-US" altLang="zh-TW" sz="1600" dirty="0">
                <a:effectLst/>
              </a:rPr>
              <a:t>FC-3: The third fully connected layer has 1000 neurons.</a:t>
            </a:r>
            <a:endParaRPr lang="zh-TW" altLang="en-US" sz="1600" dirty="0">
              <a:effectLst/>
            </a:endParaRPr>
          </a:p>
        </p:txBody>
      </p:sp>
    </p:spTree>
    <p:extLst>
      <p:ext uri="{BB962C8B-B14F-4D97-AF65-F5344CB8AC3E}">
        <p14:creationId xmlns:p14="http://schemas.microsoft.com/office/powerpoint/2010/main" val="99561615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400"/>
              <a:t>Number of Parameters and Tensor Sizes in </a:t>
            </a:r>
            <a:r>
              <a:rPr lang="en-US" altLang="zh-TW" sz="2400" dirty="0" err="1"/>
              <a:t>AlexNet</a:t>
            </a:r>
            <a:endParaRPr lang="zh-TW" altLang="en-US" sz="2400"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47664" y="980728"/>
            <a:ext cx="5184576" cy="5870093"/>
          </a:xfrm>
          <a:prstGeom prst="rect">
            <a:avLst/>
          </a:prstGeom>
        </p:spPr>
      </p:pic>
    </p:spTree>
    <p:extLst>
      <p:ext uri="{BB962C8B-B14F-4D97-AF65-F5344CB8AC3E}">
        <p14:creationId xmlns:p14="http://schemas.microsoft.com/office/powerpoint/2010/main" val="99858708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7504" y="116632"/>
            <a:ext cx="8264525" cy="5040312"/>
          </a:xfrm>
        </p:spPr>
        <p:txBody>
          <a:bodyPr/>
          <a:lstStyle/>
          <a:p>
            <a:r>
              <a:rPr lang="en-US" altLang="zh-TW" sz="2000" dirty="0"/>
              <a:t>CNN </a:t>
            </a:r>
            <a:r>
              <a:rPr lang="zh-TW" altLang="en-US" sz="2000" dirty="0"/>
              <a:t>主要由下列概念所組成：</a:t>
            </a:r>
          </a:p>
          <a:p>
            <a:endParaRPr lang="zh-TW" altLang="en-US" sz="2000" dirty="0"/>
          </a:p>
          <a:p>
            <a:pPr marL="342900" indent="-342900">
              <a:buFont typeface="Arial" panose="020B0604020202020204" pitchFamily="34" charset="0"/>
              <a:buChar char="•"/>
            </a:pPr>
            <a:r>
              <a:rPr lang="en-US" altLang="zh-TW" sz="2000" dirty="0"/>
              <a:t>Convolution Operation</a:t>
            </a:r>
          </a:p>
          <a:p>
            <a:pPr marL="342900" indent="-342900">
              <a:buFont typeface="Arial" panose="020B0604020202020204" pitchFamily="34" charset="0"/>
              <a:buChar char="•"/>
            </a:pPr>
            <a:r>
              <a:rPr lang="en-US" altLang="zh-TW" sz="2000" dirty="0"/>
              <a:t>Pooling</a:t>
            </a:r>
          </a:p>
          <a:p>
            <a:pPr marL="342900" indent="-342900">
              <a:buFont typeface="Arial" panose="020B0604020202020204" pitchFamily="34" charset="0"/>
              <a:buChar char="•"/>
            </a:pPr>
            <a:r>
              <a:rPr lang="en-US" altLang="zh-TW" sz="2000" dirty="0"/>
              <a:t>Fully Connected Networks</a:t>
            </a:r>
          </a:p>
          <a:p>
            <a:pPr marL="342900" indent="-342900">
              <a:buFont typeface="Arial" panose="020B0604020202020204" pitchFamily="34" charset="0"/>
              <a:buChar char="•"/>
            </a:pPr>
            <a:r>
              <a:rPr lang="en-US" altLang="zh-TW" sz="2000" dirty="0"/>
              <a:t>Convolution Operation</a:t>
            </a:r>
            <a:endParaRPr lang="zh-TW" altLang="en-US" sz="2000" dirty="0"/>
          </a:p>
        </p:txBody>
      </p:sp>
      <p:pic>
        <p:nvPicPr>
          <p:cNvPr id="4" name="圖片 3"/>
          <p:cNvPicPr>
            <a:picLocks noChangeAspect="1"/>
          </p:cNvPicPr>
          <p:nvPr/>
        </p:nvPicPr>
        <p:blipFill>
          <a:blip r:embed="rId2"/>
          <a:stretch>
            <a:fillRect/>
          </a:stretch>
        </p:blipFill>
        <p:spPr>
          <a:xfrm>
            <a:off x="899592" y="2348880"/>
            <a:ext cx="5544616" cy="4106482"/>
          </a:xfrm>
          <a:prstGeom prst="rect">
            <a:avLst/>
          </a:prstGeom>
        </p:spPr>
      </p:pic>
    </p:spTree>
    <p:extLst>
      <p:ext uri="{BB962C8B-B14F-4D97-AF65-F5344CB8AC3E}">
        <p14:creationId xmlns:p14="http://schemas.microsoft.com/office/powerpoint/2010/main" val="105518986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Convolution Layers (</a:t>
            </a:r>
            <a:r>
              <a:rPr lang="zh-TW" altLang="en-US" dirty="0"/>
              <a:t>卷積層</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dirty="0"/>
              <a:t>影像處理軟體的</a:t>
            </a:r>
            <a:r>
              <a:rPr lang="zh-TW" altLang="en-US" b="0" dirty="0">
                <a:effectLst/>
              </a:rPr>
              <a:t>卷積</a:t>
            </a:r>
            <a:r>
              <a:rPr lang="en-US" altLang="zh-TW" b="0" dirty="0">
                <a:effectLst/>
              </a:rPr>
              <a:t>(Convolution)</a:t>
            </a:r>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9592" y="1772816"/>
            <a:ext cx="6954915" cy="1932161"/>
          </a:xfrm>
          <a:prstGeom prst="rect">
            <a:avLst/>
          </a:prstGeom>
        </p:spPr>
      </p:pic>
      <p:pic>
        <p:nvPicPr>
          <p:cNvPr id="5" name="圖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9591" y="3933056"/>
            <a:ext cx="6954915" cy="1950664"/>
          </a:xfrm>
          <a:prstGeom prst="rect">
            <a:avLst/>
          </a:prstGeom>
        </p:spPr>
      </p:pic>
      <p:sp>
        <p:nvSpPr>
          <p:cNvPr id="6" name="矩形 5"/>
          <p:cNvSpPr/>
          <p:nvPr/>
        </p:nvSpPr>
        <p:spPr>
          <a:xfrm>
            <a:off x="7854506" y="2636912"/>
            <a:ext cx="800219" cy="461665"/>
          </a:xfrm>
          <a:prstGeom prst="rect">
            <a:avLst/>
          </a:prstGeom>
        </p:spPr>
        <p:txBody>
          <a:bodyPr wrap="none">
            <a:spAutoFit/>
          </a:bodyPr>
          <a:lstStyle/>
          <a:p>
            <a:r>
              <a:rPr lang="zh-TW" altLang="en-US" dirty="0"/>
              <a:t>銳化</a:t>
            </a:r>
          </a:p>
        </p:txBody>
      </p:sp>
      <p:sp>
        <p:nvSpPr>
          <p:cNvPr id="7" name="矩形 6"/>
          <p:cNvSpPr/>
          <p:nvPr/>
        </p:nvSpPr>
        <p:spPr>
          <a:xfrm>
            <a:off x="7938397" y="4890966"/>
            <a:ext cx="800219" cy="461665"/>
          </a:xfrm>
          <a:prstGeom prst="rect">
            <a:avLst/>
          </a:prstGeom>
        </p:spPr>
        <p:txBody>
          <a:bodyPr wrap="none">
            <a:spAutoFit/>
          </a:bodyPr>
          <a:lstStyle/>
          <a:p>
            <a:r>
              <a:rPr lang="zh-TW" altLang="en-US" dirty="0"/>
              <a:t>浮雕</a:t>
            </a:r>
          </a:p>
        </p:txBody>
      </p:sp>
      <p:sp>
        <p:nvSpPr>
          <p:cNvPr id="8" name="矩形 7"/>
          <p:cNvSpPr/>
          <p:nvPr/>
        </p:nvSpPr>
        <p:spPr>
          <a:xfrm>
            <a:off x="750024" y="5943305"/>
            <a:ext cx="7961370" cy="369332"/>
          </a:xfrm>
          <a:prstGeom prst="rect">
            <a:avLst/>
          </a:prstGeom>
        </p:spPr>
        <p:txBody>
          <a:bodyPr wrap="square">
            <a:spAutoFit/>
          </a:bodyPr>
          <a:lstStyle/>
          <a:p>
            <a:r>
              <a:rPr lang="zh-TW" altLang="en-US" sz="1800" dirty="0"/>
              <a:t>卷積就是在對圖片去做擷取特徵的動作，找出最好的特徵最後再進行分類</a:t>
            </a:r>
          </a:p>
        </p:txBody>
      </p:sp>
    </p:spTree>
    <p:extLst>
      <p:ext uri="{BB962C8B-B14F-4D97-AF65-F5344CB8AC3E}">
        <p14:creationId xmlns:p14="http://schemas.microsoft.com/office/powerpoint/2010/main" val="31382808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3538" y="76946"/>
            <a:ext cx="8264525" cy="720725"/>
          </a:xfrm>
        </p:spPr>
        <p:txBody>
          <a:bodyPr/>
          <a:lstStyle/>
          <a:p>
            <a:r>
              <a:rPr lang="en-US" altLang="zh-TW" dirty="0"/>
              <a:t>Kernel</a:t>
            </a:r>
            <a:r>
              <a:rPr lang="zh-TW" altLang="en-US" b="0" dirty="0"/>
              <a:t>卷積核</a:t>
            </a:r>
            <a:r>
              <a:rPr lang="zh-TW" altLang="en-US" dirty="0"/>
              <a:t>（又稱 </a:t>
            </a:r>
            <a:r>
              <a:rPr lang="en-US" altLang="zh-TW" dirty="0"/>
              <a:t>Filter</a:t>
            </a:r>
            <a:r>
              <a:rPr lang="zh-TW" altLang="en-US" dirty="0"/>
              <a:t>）</a:t>
            </a:r>
          </a:p>
        </p:txBody>
      </p:sp>
      <p:sp>
        <p:nvSpPr>
          <p:cNvPr id="3" name="內容版面配置區 2"/>
          <p:cNvSpPr>
            <a:spLocks noGrp="1"/>
          </p:cNvSpPr>
          <p:nvPr>
            <p:ph idx="1"/>
          </p:nvPr>
        </p:nvSpPr>
        <p:spPr>
          <a:xfrm>
            <a:off x="179388" y="836712"/>
            <a:ext cx="8264525" cy="5357391"/>
          </a:xfrm>
        </p:spPr>
        <p:txBody>
          <a:bodyPr/>
          <a:lstStyle/>
          <a:p>
            <a:r>
              <a:rPr lang="zh-TW" altLang="en-US" dirty="0"/>
              <a:t>神經網路 </a:t>
            </a:r>
            <a:r>
              <a:rPr lang="zh-TW" altLang="en-US" dirty="0">
                <a:solidFill>
                  <a:srgbClr val="FF0000"/>
                </a:solidFill>
              </a:rPr>
              <a:t>隨機生成</a:t>
            </a:r>
            <a:r>
              <a:rPr lang="zh-TW" altLang="en-US" dirty="0"/>
              <a:t> </a:t>
            </a:r>
            <a:r>
              <a:rPr lang="en-US" altLang="zh-TW" dirty="0"/>
              <a:t>Kernel</a:t>
            </a:r>
            <a:r>
              <a:rPr lang="zh-TW" altLang="en-US" dirty="0"/>
              <a:t>（又稱 </a:t>
            </a:r>
            <a:r>
              <a:rPr lang="en-US" altLang="zh-TW" dirty="0"/>
              <a:t>Filter</a:t>
            </a:r>
            <a:r>
              <a:rPr lang="zh-TW" altLang="en-US" dirty="0"/>
              <a:t>）來抓取不同的特徵，將特徵存入 </a:t>
            </a:r>
            <a:r>
              <a:rPr lang="en-US" altLang="zh-TW" dirty="0"/>
              <a:t>feature maps </a:t>
            </a:r>
            <a:r>
              <a:rPr lang="zh-TW" altLang="en-US" dirty="0"/>
              <a:t>中，再透過訓練決定哪些類型是重要的。</a:t>
            </a:r>
            <a:r>
              <a:rPr lang="en-US" altLang="zh-TW" dirty="0"/>
              <a:t>Filter </a:t>
            </a:r>
            <a:r>
              <a:rPr lang="zh-TW" altLang="en-US" dirty="0"/>
              <a:t>在過程中可將圖片變小，使得圖片能夠更容易以及快速被神經網絡處理。</a:t>
            </a:r>
          </a:p>
          <a:p>
            <a:endParaRPr lang="zh-TW" altLang="en-US" sz="2000" dirty="0"/>
          </a:p>
          <a:p>
            <a:endParaRPr lang="zh-TW" altLang="en-US" sz="2000" dirty="0"/>
          </a:p>
        </p:txBody>
      </p:sp>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79912" y="2204864"/>
            <a:ext cx="4824536" cy="3964510"/>
          </a:xfrm>
          <a:prstGeom prst="rect">
            <a:avLst/>
          </a:prstGeom>
        </p:spPr>
      </p:pic>
      <p:sp>
        <p:nvSpPr>
          <p:cNvPr id="6" name="矩形 5"/>
          <p:cNvSpPr/>
          <p:nvPr/>
        </p:nvSpPr>
        <p:spPr>
          <a:xfrm>
            <a:off x="4446240" y="6550223"/>
            <a:ext cx="4572000" cy="307777"/>
          </a:xfrm>
          <a:prstGeom prst="rect">
            <a:avLst/>
          </a:prstGeom>
        </p:spPr>
        <p:txBody>
          <a:bodyPr>
            <a:spAutoFit/>
          </a:bodyPr>
          <a:lstStyle/>
          <a:p>
            <a:r>
              <a:rPr lang="en-US" altLang="zh-TW" sz="1400" dirty="0"/>
              <a:t>https://ithelp.ithome.com.tw/articles/10204737</a:t>
            </a:r>
            <a:endParaRPr lang="zh-TW" altLang="en-US" sz="1400" dirty="0"/>
          </a:p>
        </p:txBody>
      </p:sp>
    </p:spTree>
    <p:extLst>
      <p:ext uri="{BB962C8B-B14F-4D97-AF65-F5344CB8AC3E}">
        <p14:creationId xmlns:p14="http://schemas.microsoft.com/office/powerpoint/2010/main" val="237770868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卷積</a:t>
            </a:r>
          </a:p>
        </p:txBody>
      </p:sp>
      <p:sp>
        <p:nvSpPr>
          <p:cNvPr id="3" name="內容版面配置區 2"/>
          <p:cNvSpPr>
            <a:spLocks noGrp="1"/>
          </p:cNvSpPr>
          <p:nvPr>
            <p:ph idx="1"/>
          </p:nvPr>
        </p:nvSpPr>
        <p:spPr/>
        <p:txBody>
          <a:bodyPr/>
          <a:lstStyle/>
          <a:p>
            <a:r>
              <a:rPr lang="zh-TW" altLang="en-US" b="0" dirty="0">
                <a:effectLst/>
              </a:rPr>
              <a:t>假設我們有張圖，</a:t>
            </a:r>
            <a:r>
              <a:rPr lang="en-US" altLang="zh-TW" b="0" dirty="0">
                <a:effectLst/>
              </a:rPr>
              <a:t>5X5</a:t>
            </a:r>
            <a:r>
              <a:rPr lang="zh-TW" altLang="en-US" b="0" dirty="0">
                <a:effectLst/>
              </a:rPr>
              <a:t>的像素圖，和一個</a:t>
            </a:r>
            <a:r>
              <a:rPr lang="en-US" altLang="zh-TW" b="0" dirty="0">
                <a:effectLst/>
              </a:rPr>
              <a:t>3X3</a:t>
            </a:r>
            <a:r>
              <a:rPr lang="zh-TW" altLang="en-US" b="0" dirty="0">
                <a:effectLst/>
              </a:rPr>
              <a:t>的</a:t>
            </a:r>
            <a:r>
              <a:rPr lang="en-US" altLang="zh-TW" b="0" dirty="0">
                <a:effectLst/>
              </a:rPr>
              <a:t>filter</a:t>
            </a:r>
            <a:r>
              <a:rPr lang="zh-TW" altLang="en-US" b="0" dirty="0">
                <a:effectLst/>
              </a:rPr>
              <a:t>矩陣</a:t>
            </a:r>
            <a:endParaRPr lang="zh-TW" altLang="en-US" dirty="0"/>
          </a:p>
        </p:txBody>
      </p:sp>
      <p:pic>
        <p:nvPicPr>
          <p:cNvPr id="4" name="圖片 3"/>
          <p:cNvPicPr>
            <a:picLocks noChangeAspect="1"/>
          </p:cNvPicPr>
          <p:nvPr/>
        </p:nvPicPr>
        <p:blipFill>
          <a:blip r:embed="rId2"/>
          <a:stretch>
            <a:fillRect/>
          </a:stretch>
        </p:blipFill>
        <p:spPr>
          <a:xfrm>
            <a:off x="1043608" y="1916832"/>
            <a:ext cx="5191125" cy="3048000"/>
          </a:xfrm>
          <a:prstGeom prst="rect">
            <a:avLst/>
          </a:prstGeom>
        </p:spPr>
      </p:pic>
    </p:spTree>
    <p:extLst>
      <p:ext uri="{BB962C8B-B14F-4D97-AF65-F5344CB8AC3E}">
        <p14:creationId xmlns:p14="http://schemas.microsoft.com/office/powerpoint/2010/main" val="412965074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3X3</a:t>
            </a:r>
            <a:r>
              <a:rPr lang="zh-TW" altLang="en-US" dirty="0"/>
              <a:t>矩陣做</a:t>
            </a:r>
            <a:r>
              <a:rPr lang="en-US" altLang="zh-TW" dirty="0"/>
              <a:t>2D</a:t>
            </a:r>
            <a:r>
              <a:rPr lang="zh-TW" altLang="en-US" dirty="0"/>
              <a:t>卷積的</a:t>
            </a:r>
            <a:r>
              <a:rPr lang="en-US" altLang="zh-TW" dirty="0"/>
              <a:t>GIF</a:t>
            </a:r>
            <a:r>
              <a:rPr lang="zh-TW" altLang="en-US" dirty="0"/>
              <a:t>圖</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331640" y="1844824"/>
            <a:ext cx="6120680" cy="4468329"/>
          </a:xfrm>
        </p:spPr>
      </p:pic>
    </p:spTree>
    <p:extLst>
      <p:ext uri="{BB962C8B-B14F-4D97-AF65-F5344CB8AC3E}">
        <p14:creationId xmlns:p14="http://schemas.microsoft.com/office/powerpoint/2010/main" val="408202144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3x3 Filter </a:t>
            </a:r>
            <a:r>
              <a:rPr lang="zh-TW" altLang="en-US" dirty="0"/>
              <a:t>抓取特徵的例子：</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539552" y="1222496"/>
            <a:ext cx="7919212" cy="5374855"/>
          </a:xfrm>
          <a:prstGeom prst="rect">
            <a:avLst/>
          </a:prstGeom>
        </p:spPr>
      </p:pic>
    </p:spTree>
    <p:extLst>
      <p:ext uri="{BB962C8B-B14F-4D97-AF65-F5344CB8AC3E}">
        <p14:creationId xmlns:p14="http://schemas.microsoft.com/office/powerpoint/2010/main" val="299945184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5x5 Filter </a:t>
            </a:r>
            <a:r>
              <a:rPr lang="zh-TW" altLang="en-US" dirty="0"/>
              <a:t>抓取特徵的例子：</a:t>
            </a:r>
          </a:p>
        </p:txBody>
      </p:sp>
      <p:sp>
        <p:nvSpPr>
          <p:cNvPr id="3" name="內容版面配置區 2"/>
          <p:cNvSpPr>
            <a:spLocks noGrp="1"/>
          </p:cNvSpPr>
          <p:nvPr>
            <p:ph idx="1"/>
          </p:nvPr>
        </p:nvSpPr>
        <p:spPr>
          <a:xfrm>
            <a:off x="323528" y="1152096"/>
            <a:ext cx="8264525" cy="5040312"/>
          </a:xfrm>
        </p:spPr>
        <p:txBody>
          <a:bodyPr/>
          <a:lstStyle/>
          <a:p>
            <a:endParaRPr lang="zh-TW" altLang="en-US"/>
          </a:p>
        </p:txBody>
      </p:sp>
      <p:pic>
        <p:nvPicPr>
          <p:cNvPr id="4" name="圖片 3"/>
          <p:cNvPicPr>
            <a:picLocks noChangeAspect="1"/>
          </p:cNvPicPr>
          <p:nvPr/>
        </p:nvPicPr>
        <p:blipFill>
          <a:blip r:embed="rId2"/>
          <a:stretch>
            <a:fillRect/>
          </a:stretch>
        </p:blipFill>
        <p:spPr>
          <a:xfrm>
            <a:off x="611560" y="1412776"/>
            <a:ext cx="7783413" cy="3663677"/>
          </a:xfrm>
          <a:prstGeom prst="rect">
            <a:avLst/>
          </a:prstGeom>
        </p:spPr>
      </p:pic>
      <p:sp>
        <p:nvSpPr>
          <p:cNvPr id="5" name="矩形 4"/>
          <p:cNvSpPr/>
          <p:nvPr/>
        </p:nvSpPr>
        <p:spPr>
          <a:xfrm>
            <a:off x="3871913" y="5778604"/>
            <a:ext cx="4572000" cy="307777"/>
          </a:xfrm>
          <a:prstGeom prst="rect">
            <a:avLst/>
          </a:prstGeom>
        </p:spPr>
        <p:txBody>
          <a:bodyPr>
            <a:spAutoFit/>
          </a:bodyPr>
          <a:lstStyle/>
          <a:p>
            <a:r>
              <a:rPr lang="en-US" altLang="zh-TW" sz="1400" dirty="0"/>
              <a:t>https://ithelp.ithome.com.tw/articles/10204737</a:t>
            </a:r>
            <a:endParaRPr lang="zh-TW" altLang="en-US" sz="1400" dirty="0"/>
          </a:p>
        </p:txBody>
      </p:sp>
    </p:spTree>
    <p:extLst>
      <p:ext uri="{BB962C8B-B14F-4D97-AF65-F5344CB8AC3E}">
        <p14:creationId xmlns:p14="http://schemas.microsoft.com/office/powerpoint/2010/main" val="36575065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卷積產生</a:t>
            </a:r>
            <a:r>
              <a:rPr lang="zh-TW" altLang="en-US" b="0" dirty="0"/>
              <a:t>特徵圖 </a:t>
            </a:r>
            <a:r>
              <a:rPr lang="en-US" altLang="zh-TW" dirty="0"/>
              <a:t>feature map</a:t>
            </a:r>
            <a:endParaRPr lang="zh-TW" altLang="en-US" dirty="0"/>
          </a:p>
        </p:txBody>
      </p:sp>
      <p:sp>
        <p:nvSpPr>
          <p:cNvPr id="3" name="內容版面配置區 2"/>
          <p:cNvSpPr>
            <a:spLocks noGrp="1"/>
          </p:cNvSpPr>
          <p:nvPr>
            <p:ph idx="1"/>
          </p:nvPr>
        </p:nvSpPr>
        <p:spPr/>
        <p:txBody>
          <a:bodyPr/>
          <a:lstStyle/>
          <a:p>
            <a:r>
              <a:rPr lang="zh-TW" altLang="en-US" dirty="0"/>
              <a:t>第一層的卷積層，</a:t>
            </a:r>
            <a:r>
              <a:rPr lang="en-US" altLang="zh-TW" dirty="0"/>
              <a:t>Input</a:t>
            </a:r>
            <a:r>
              <a:rPr lang="zh-TW" altLang="en-US" dirty="0"/>
              <a:t>為</a:t>
            </a:r>
            <a:r>
              <a:rPr lang="en-US" altLang="zh-TW" dirty="0"/>
              <a:t>32x32</a:t>
            </a:r>
            <a:r>
              <a:rPr lang="zh-TW" altLang="en-US" dirty="0"/>
              <a:t>的</a:t>
            </a:r>
            <a:r>
              <a:rPr lang="en-US" altLang="zh-TW" dirty="0"/>
              <a:t>image</a:t>
            </a:r>
            <a:r>
              <a:rPr lang="zh-TW" altLang="en-US" dirty="0"/>
              <a:t>，然而經過</a:t>
            </a:r>
            <a:r>
              <a:rPr lang="en-US" altLang="zh-TW" dirty="0"/>
              <a:t>Convolutions</a:t>
            </a:r>
            <a:r>
              <a:rPr lang="zh-TW" altLang="en-US" dirty="0"/>
              <a:t>的時候出現</a:t>
            </a:r>
            <a:r>
              <a:rPr lang="en-US" altLang="zh-TW" dirty="0"/>
              <a:t>6</a:t>
            </a:r>
            <a:r>
              <a:rPr lang="zh-TW" altLang="en-US" dirty="0"/>
              <a:t>張</a:t>
            </a:r>
            <a:r>
              <a:rPr lang="en-US" altLang="zh-TW" dirty="0"/>
              <a:t>28X28</a:t>
            </a:r>
            <a:r>
              <a:rPr lang="zh-TW" altLang="en-US" dirty="0"/>
              <a:t>的</a:t>
            </a:r>
            <a:r>
              <a:rPr lang="en-US" altLang="zh-TW" dirty="0"/>
              <a:t>Feature map</a:t>
            </a:r>
            <a:r>
              <a:rPr lang="zh-TW" altLang="en-US" dirty="0"/>
              <a:t>，這是怎麼做到的呢？</a:t>
            </a:r>
            <a:endParaRPr lang="en-US" altLang="zh-TW" dirty="0"/>
          </a:p>
          <a:p>
            <a:r>
              <a:rPr lang="en-US" altLang="zh-TW" b="0" dirty="0">
                <a:effectLst/>
                <a:sym typeface="Wingdings" panose="05000000000000000000" pitchFamily="2" charset="2"/>
              </a:rPr>
              <a:t> </a:t>
            </a:r>
            <a:r>
              <a:rPr lang="zh-TW" altLang="en-US" b="0" dirty="0">
                <a:effectLst/>
              </a:rPr>
              <a:t>就是用</a:t>
            </a:r>
            <a:r>
              <a:rPr lang="en-US" altLang="zh-TW" b="0" dirty="0">
                <a:effectLst/>
              </a:rPr>
              <a:t>6</a:t>
            </a:r>
            <a:r>
              <a:rPr lang="zh-TW" altLang="en-US" b="0" dirty="0">
                <a:effectLst/>
              </a:rPr>
              <a:t>個 不同的卷積核心</a:t>
            </a:r>
            <a:r>
              <a:rPr lang="en-US" altLang="zh-TW" b="0" dirty="0">
                <a:effectLst/>
              </a:rPr>
              <a:t>(filter/kernel )</a:t>
            </a:r>
            <a:r>
              <a:rPr lang="zh-TW" altLang="en-US" b="0" dirty="0">
                <a:effectLst/>
              </a:rPr>
              <a:t> 去對</a:t>
            </a:r>
            <a:r>
              <a:rPr lang="en-US" altLang="zh-TW" b="0" dirty="0">
                <a:effectLst/>
              </a:rPr>
              <a:t>Input </a:t>
            </a:r>
            <a:r>
              <a:rPr lang="zh-TW" altLang="en-US" b="0" dirty="0">
                <a:effectLst/>
              </a:rPr>
              <a:t>做卷積</a:t>
            </a:r>
            <a:endParaRPr lang="zh-TW" altLang="en-US" dirty="0"/>
          </a:p>
        </p:txBody>
      </p:sp>
      <p:pic>
        <p:nvPicPr>
          <p:cNvPr id="4" name="圖片 3"/>
          <p:cNvPicPr>
            <a:picLocks noChangeAspect="1"/>
          </p:cNvPicPr>
          <p:nvPr/>
        </p:nvPicPr>
        <p:blipFill>
          <a:blip r:embed="rId2"/>
          <a:stretch>
            <a:fillRect/>
          </a:stretch>
        </p:blipFill>
        <p:spPr>
          <a:xfrm>
            <a:off x="154308" y="3068960"/>
            <a:ext cx="8861022" cy="2666226"/>
          </a:xfrm>
          <a:prstGeom prst="rect">
            <a:avLst/>
          </a:prstGeom>
        </p:spPr>
      </p:pic>
      <p:sp>
        <p:nvSpPr>
          <p:cNvPr id="5" name="文字方塊 4"/>
          <p:cNvSpPr txBox="1"/>
          <p:nvPr/>
        </p:nvSpPr>
        <p:spPr>
          <a:xfrm>
            <a:off x="4788024" y="2572089"/>
            <a:ext cx="646331" cy="461665"/>
          </a:xfrm>
          <a:prstGeom prst="rect">
            <a:avLst/>
          </a:prstGeom>
          <a:noFill/>
        </p:spPr>
        <p:txBody>
          <a:bodyPr wrap="none" rtlCol="0">
            <a:spAutoFit/>
          </a:bodyPr>
          <a:lstStyle/>
          <a:p>
            <a:r>
              <a:rPr lang="en-US" altLang="zh-TW" dirty="0"/>
              <a:t>5*5</a:t>
            </a:r>
            <a:endParaRPr lang="zh-TW" altLang="en-US" dirty="0"/>
          </a:p>
        </p:txBody>
      </p:sp>
    </p:spTree>
    <p:extLst>
      <p:ext uri="{BB962C8B-B14F-4D97-AF65-F5344CB8AC3E}">
        <p14:creationId xmlns:p14="http://schemas.microsoft.com/office/powerpoint/2010/main" val="393291937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4E4AA-0FCE-33CA-787B-38DDFA85AFD0}"/>
            </a:ext>
          </a:extLst>
        </p:cNvPr>
        <p:cNvGrpSpPr/>
        <p:nvPr/>
      </p:nvGrpSpPr>
      <p:grpSpPr>
        <a:xfrm>
          <a:off x="0" y="0"/>
          <a:ext cx="0" cy="0"/>
          <a:chOff x="0" y="0"/>
          <a:chExt cx="0" cy="0"/>
        </a:xfrm>
      </p:grpSpPr>
      <p:sp>
        <p:nvSpPr>
          <p:cNvPr id="5" name="標題 4">
            <a:extLst>
              <a:ext uri="{FF2B5EF4-FFF2-40B4-BE49-F238E27FC236}">
                <a16:creationId xmlns:a16="http://schemas.microsoft.com/office/drawing/2014/main" id="{38E82309-0CF6-26FD-9457-08F465ED646F}"/>
              </a:ext>
            </a:extLst>
          </p:cNvPr>
          <p:cNvSpPr>
            <a:spLocks noGrp="1"/>
          </p:cNvSpPr>
          <p:nvPr>
            <p:ph type="title"/>
          </p:nvPr>
        </p:nvSpPr>
        <p:spPr>
          <a:xfrm>
            <a:off x="166498" y="0"/>
            <a:ext cx="8797990" cy="908720"/>
          </a:xfrm>
        </p:spPr>
        <p:txBody>
          <a:bodyPr/>
          <a:lstStyle/>
          <a:p>
            <a:r>
              <a:rPr lang="en-US" altLang="zh-TW" sz="2400"/>
              <a:t>2024 </a:t>
            </a:r>
            <a:r>
              <a:rPr lang="zh-TW" altLang="en-US" sz="2400"/>
              <a:t>諾貝爾化學獎得主 哈薩比斯 （</a:t>
            </a:r>
            <a:r>
              <a:rPr lang="en-US" altLang="zh-TW" sz="2400"/>
              <a:t>Demis Hassabis</a:t>
            </a:r>
            <a:r>
              <a:rPr lang="zh-TW" altLang="en-US" sz="2400"/>
              <a:t>）也是「</a:t>
            </a:r>
            <a:r>
              <a:rPr lang="en-US" altLang="zh-TW" sz="2400"/>
              <a:t>AlphaGo</a:t>
            </a:r>
            <a:r>
              <a:rPr lang="zh-TW" altLang="en-US" sz="2400"/>
              <a:t>之父」</a:t>
            </a:r>
          </a:p>
        </p:txBody>
      </p:sp>
      <p:sp>
        <p:nvSpPr>
          <p:cNvPr id="6" name="內容版面配置區 5">
            <a:extLst>
              <a:ext uri="{FF2B5EF4-FFF2-40B4-BE49-F238E27FC236}">
                <a16:creationId xmlns:a16="http://schemas.microsoft.com/office/drawing/2014/main" id="{C79893BE-6D34-28C9-73DF-B9A3A332223B}"/>
              </a:ext>
            </a:extLst>
          </p:cNvPr>
          <p:cNvSpPr>
            <a:spLocks noGrp="1"/>
          </p:cNvSpPr>
          <p:nvPr>
            <p:ph idx="1"/>
          </p:nvPr>
        </p:nvSpPr>
        <p:spPr>
          <a:xfrm>
            <a:off x="166498" y="1052736"/>
            <a:ext cx="8797990" cy="5040312"/>
          </a:xfrm>
        </p:spPr>
        <p:txBody>
          <a:bodyPr/>
          <a:lstStyle/>
          <a:p>
            <a:pPr marL="285750" indent="-285750">
              <a:buFont typeface="Arial" panose="020B0604020202020204" pitchFamily="34" charset="0"/>
              <a:buChar char="•"/>
            </a:pPr>
            <a:r>
              <a:rPr lang="en-US" altLang="zh-TW" sz="1600" b="0">
                <a:effectLst/>
              </a:rPr>
              <a:t>2024</a:t>
            </a:r>
            <a:r>
              <a:rPr lang="zh-TW" altLang="en-US" sz="1600" b="0">
                <a:effectLst/>
              </a:rPr>
              <a:t>年，諾貝爾化學獎頒給了能精準預測和設計出新蛋白質的</a:t>
            </a:r>
            <a:r>
              <a:rPr lang="en-US" altLang="zh-TW" sz="1600" b="0">
                <a:effectLst/>
              </a:rPr>
              <a:t>3</a:t>
            </a:r>
            <a:r>
              <a:rPr lang="zh-TW" altLang="en-US" sz="1600" b="0">
                <a:effectLst/>
              </a:rPr>
              <a:t>位科學家，其中一位得主德米斯</a:t>
            </a:r>
            <a:r>
              <a:rPr lang="en-US" altLang="zh-TW" sz="1600" b="0">
                <a:effectLst/>
              </a:rPr>
              <a:t>‧</a:t>
            </a:r>
            <a:r>
              <a:rPr lang="zh-TW" altLang="en-US" sz="1600" b="0">
                <a:effectLst/>
              </a:rPr>
              <a:t>哈薩比斯（</a:t>
            </a:r>
            <a:r>
              <a:rPr lang="en-US" altLang="zh-TW" sz="1600" b="0">
                <a:effectLst/>
              </a:rPr>
              <a:t>Demis Hassabis</a:t>
            </a:r>
            <a:r>
              <a:rPr lang="zh-TW" altLang="en-US" sz="1600" b="0">
                <a:effectLst/>
              </a:rPr>
              <a:t>）因開發出能精準預測已知兩億種蛋白質結構的人工智慧（</a:t>
            </a:r>
            <a:r>
              <a:rPr lang="en-US" altLang="zh-TW" sz="1600" b="0">
                <a:effectLst/>
              </a:rPr>
              <a:t>AI</a:t>
            </a:r>
            <a:r>
              <a:rPr lang="zh-TW" altLang="en-US" sz="1600" b="0">
                <a:effectLst/>
              </a:rPr>
              <a:t>）和同事約翰</a:t>
            </a:r>
            <a:r>
              <a:rPr lang="en-US" altLang="zh-TW" sz="1600" b="0">
                <a:effectLst/>
              </a:rPr>
              <a:t>‧</a:t>
            </a:r>
            <a:r>
              <a:rPr lang="zh-TW" altLang="en-US" sz="1600" b="0">
                <a:effectLst/>
              </a:rPr>
              <a:t>詹珀（</a:t>
            </a:r>
            <a:r>
              <a:rPr lang="en-US" altLang="zh-TW" sz="1600" b="0">
                <a:effectLst/>
              </a:rPr>
              <a:t>John Jumper</a:t>
            </a:r>
            <a:r>
              <a:rPr lang="zh-TW" altLang="en-US" sz="1600" b="0">
                <a:effectLst/>
              </a:rPr>
              <a:t>）一起得獎，哈薩比斯是何許人也？也許他為人所知的另一個稱號「</a:t>
            </a:r>
            <a:r>
              <a:rPr lang="en-US" altLang="zh-TW" sz="1600" b="0">
                <a:effectLst/>
              </a:rPr>
              <a:t>AlphaGo</a:t>
            </a:r>
            <a:r>
              <a:rPr lang="zh-TW" altLang="en-US" sz="1600" b="0">
                <a:effectLst/>
              </a:rPr>
              <a:t>之父」能勾起你對</a:t>
            </a:r>
            <a:r>
              <a:rPr lang="en-US" altLang="zh-TW" sz="1600" b="0">
                <a:effectLst/>
              </a:rPr>
              <a:t>2016</a:t>
            </a:r>
            <a:r>
              <a:rPr lang="zh-TW" altLang="en-US" sz="1600" b="0">
                <a:effectLst/>
              </a:rPr>
              <a:t>年那場人機圍棋大戰的印象。</a:t>
            </a:r>
          </a:p>
          <a:p>
            <a:pPr marL="285750" indent="-285750">
              <a:buFont typeface="Arial" panose="020B0604020202020204" pitchFamily="34" charset="0"/>
              <a:buChar char="•"/>
            </a:pPr>
            <a:r>
              <a:rPr lang="en-US" altLang="zh-TW" sz="1600" b="0">
                <a:effectLst/>
              </a:rPr>
              <a:t>2011</a:t>
            </a:r>
            <a:r>
              <a:rPr lang="zh-TW" altLang="en-US" sz="1600" b="0">
                <a:effectLst/>
              </a:rPr>
              <a:t>年參與創立</a:t>
            </a:r>
            <a:r>
              <a:rPr lang="en-US" altLang="zh-TW" sz="1600" b="0">
                <a:effectLst/>
              </a:rPr>
              <a:t>DeepMind Technologies</a:t>
            </a:r>
            <a:r>
              <a:rPr lang="zh-TW" altLang="en-US" sz="1600" b="0">
                <a:effectLst/>
              </a:rPr>
              <a:t>，後併入谷歌。哈薩比斯領導</a:t>
            </a:r>
            <a:r>
              <a:rPr lang="en-US" altLang="zh-TW" sz="1600" b="0">
                <a:effectLst/>
              </a:rPr>
              <a:t>DeepMind</a:t>
            </a:r>
            <a:r>
              <a:rPr lang="zh-TW" altLang="en-US" sz="1600" b="0">
                <a:effectLst/>
              </a:rPr>
              <a:t>研發了圍棋軟體</a:t>
            </a:r>
            <a:r>
              <a:rPr lang="en-US" altLang="zh-TW" sz="1600" b="0">
                <a:effectLst/>
              </a:rPr>
              <a:t>AlphaGo</a:t>
            </a:r>
            <a:r>
              <a:rPr lang="zh-TW" altLang="en-US" sz="1600" b="0">
                <a:effectLst/>
              </a:rPr>
              <a:t>。</a:t>
            </a:r>
            <a:endParaRPr lang="en-US" altLang="zh-TW" sz="1600" b="0">
              <a:effectLst/>
            </a:endParaRPr>
          </a:p>
          <a:p>
            <a:pPr algn="just" latinLnBrk="1">
              <a:buNone/>
            </a:pPr>
            <a:r>
              <a:rPr lang="zh-TW" altLang="en-US" sz="1200" b="0" i="0">
                <a:solidFill>
                  <a:srgbClr val="000000"/>
                </a:solidFill>
                <a:effectLst/>
                <a:latin typeface="Noto Sans TC"/>
              </a:rPr>
              <a:t>沉浸在</a:t>
            </a:r>
            <a:r>
              <a:rPr lang="en-US" altLang="zh-TW" sz="1200" b="0" i="0">
                <a:solidFill>
                  <a:srgbClr val="000000"/>
                </a:solidFill>
                <a:effectLst/>
                <a:latin typeface="Noto Sans TC"/>
              </a:rPr>
              <a:t>AlphaGo</a:t>
            </a:r>
            <a:r>
              <a:rPr lang="zh-TW" altLang="en-US" sz="1200" b="0" i="0">
                <a:solidFill>
                  <a:srgbClr val="000000"/>
                </a:solidFill>
                <a:effectLst/>
                <a:latin typeface="Noto Sans TC"/>
              </a:rPr>
              <a:t>的勝利沒多久，哈薩比斯就有了下一個遠大目標。他認為蛋白質結構預測是生物學界的一大難題，但如果</a:t>
            </a:r>
            <a:r>
              <a:rPr lang="en-US" altLang="zh-TW" sz="1200" b="0" i="0">
                <a:solidFill>
                  <a:srgbClr val="000000"/>
                </a:solidFill>
                <a:effectLst/>
                <a:latin typeface="Noto Sans TC"/>
              </a:rPr>
              <a:t>DeepMind</a:t>
            </a:r>
            <a:r>
              <a:rPr lang="zh-TW" altLang="en-US" sz="1200" b="0" i="0">
                <a:solidFill>
                  <a:srgbClr val="000000"/>
                </a:solidFill>
                <a:effectLst/>
                <a:latin typeface="Noto Sans TC"/>
              </a:rPr>
              <a:t>的研究人員可以寫一個演算法來模仿圍棋大師的直覺，那他們也可以寫一個演算法，運用自然界蛋白質的序列與已解出的蛋白質結構為訓練材料，模仿出自然界的蛋白質摺疊方式，從而解開蛋白質結構之謎。</a:t>
            </a:r>
          </a:p>
          <a:p>
            <a:pPr algn="just" latinLnBrk="1"/>
            <a:r>
              <a:rPr lang="en-US" altLang="zh-TW" sz="1200" b="0" i="0">
                <a:solidFill>
                  <a:srgbClr val="000000"/>
                </a:solidFill>
                <a:effectLst/>
                <a:latin typeface="Noto Sans TC"/>
              </a:rPr>
              <a:t>DeepMind</a:t>
            </a:r>
            <a:r>
              <a:rPr lang="zh-TW" altLang="en-US" sz="1200" b="0" i="0">
                <a:solidFill>
                  <a:srgbClr val="000000"/>
                </a:solidFill>
                <a:effectLst/>
                <a:latin typeface="Noto Sans TC"/>
              </a:rPr>
              <a:t>團隊很快著手研發一款名為</a:t>
            </a:r>
            <a:r>
              <a:rPr lang="en-US" altLang="zh-TW" sz="1200" b="0" i="0">
                <a:solidFill>
                  <a:srgbClr val="000000"/>
                </a:solidFill>
                <a:effectLst/>
                <a:latin typeface="Noto Sans TC"/>
              </a:rPr>
              <a:t>AlphaFold</a:t>
            </a:r>
            <a:r>
              <a:rPr lang="zh-TW" altLang="en-US" sz="1200" b="0" i="0">
                <a:solidFill>
                  <a:srgbClr val="000000"/>
                </a:solidFill>
                <a:effectLst/>
                <a:latin typeface="Noto Sans TC"/>
              </a:rPr>
              <a:t>的</a:t>
            </a:r>
            <a:r>
              <a:rPr lang="en-US" altLang="zh-TW" sz="1200" b="0" i="0">
                <a:solidFill>
                  <a:srgbClr val="000000"/>
                </a:solidFill>
                <a:effectLst/>
                <a:latin typeface="Noto Sans TC"/>
              </a:rPr>
              <a:t>AI</a:t>
            </a:r>
            <a:r>
              <a:rPr lang="zh-TW" altLang="en-US" sz="1200" b="0" i="0">
                <a:solidFill>
                  <a:srgbClr val="000000"/>
                </a:solidFill>
                <a:effectLst/>
                <a:latin typeface="Noto Sans TC"/>
              </a:rPr>
              <a:t>，並參加</a:t>
            </a:r>
            <a:r>
              <a:rPr lang="zh-TW" altLang="en-US" sz="1200" b="0" i="0">
                <a:solidFill>
                  <a:srgbClr val="002060"/>
                </a:solidFill>
                <a:effectLst/>
                <a:latin typeface="Noto Sans TC"/>
              </a:rPr>
              <a:t>「蛋白質結構預測批判性評估」（</a:t>
            </a:r>
            <a:r>
              <a:rPr lang="en-US" altLang="zh-TW" sz="1200" b="0" i="0">
                <a:solidFill>
                  <a:srgbClr val="002060"/>
                </a:solidFill>
                <a:effectLst/>
                <a:latin typeface="Noto Sans TC"/>
              </a:rPr>
              <a:t>CASP</a:t>
            </a:r>
            <a:r>
              <a:rPr lang="zh-TW" altLang="en-US" sz="1200" b="0" i="0">
                <a:solidFill>
                  <a:srgbClr val="002060"/>
                </a:solidFill>
                <a:effectLst/>
                <a:latin typeface="Noto Sans TC"/>
              </a:rPr>
              <a:t>）競賽</a:t>
            </a:r>
            <a:r>
              <a:rPr lang="zh-TW" altLang="en-US" sz="1200" b="0" i="0">
                <a:solidFill>
                  <a:srgbClr val="000000"/>
                </a:solidFill>
                <a:effectLst/>
                <a:latin typeface="Noto Sans TC"/>
              </a:rPr>
              <a:t>，雖然在</a:t>
            </a:r>
            <a:r>
              <a:rPr lang="en-US" altLang="zh-TW" sz="1200" b="0" i="0">
                <a:solidFill>
                  <a:srgbClr val="000000"/>
                </a:solidFill>
                <a:effectLst/>
                <a:latin typeface="Noto Sans TC"/>
              </a:rPr>
              <a:t>2018</a:t>
            </a:r>
            <a:r>
              <a:rPr lang="zh-TW" altLang="en-US" sz="1200" b="0" i="0">
                <a:solidFill>
                  <a:srgbClr val="000000"/>
                </a:solidFill>
                <a:effectLst/>
                <a:latin typeface="Noto Sans TC"/>
              </a:rPr>
              <a:t>年僅達</a:t>
            </a:r>
            <a:r>
              <a:rPr lang="en-US" altLang="zh-TW" sz="1200" b="0" i="0">
                <a:solidFill>
                  <a:srgbClr val="000000"/>
                </a:solidFill>
                <a:effectLst/>
                <a:latin typeface="Noto Sans TC"/>
              </a:rPr>
              <a:t>60%</a:t>
            </a:r>
            <a:r>
              <a:rPr lang="zh-TW" altLang="en-US" sz="1200" b="0" i="0">
                <a:solidFill>
                  <a:srgbClr val="000000"/>
                </a:solidFill>
                <a:effectLst/>
                <a:latin typeface="Noto Sans TC"/>
              </a:rPr>
              <a:t>的預測準確率（這已是當年第一名的成績），經不斷改進，改版的</a:t>
            </a:r>
            <a:r>
              <a:rPr lang="en-US" altLang="zh-TW" sz="1200" b="0" i="0">
                <a:solidFill>
                  <a:srgbClr val="000000"/>
                </a:solidFill>
                <a:effectLst/>
                <a:latin typeface="Noto Sans TC"/>
              </a:rPr>
              <a:t>AlphaFold2</a:t>
            </a:r>
            <a:r>
              <a:rPr lang="zh-TW" altLang="en-US" sz="1200" b="0" i="0">
                <a:solidFill>
                  <a:srgbClr val="000000"/>
                </a:solidFill>
                <a:effectLst/>
                <a:latin typeface="Noto Sans TC"/>
              </a:rPr>
              <a:t>在</a:t>
            </a:r>
            <a:r>
              <a:rPr lang="en-US" altLang="zh-TW" sz="1200" b="0" i="0">
                <a:solidFill>
                  <a:srgbClr val="000000"/>
                </a:solidFill>
                <a:effectLst/>
                <a:latin typeface="Noto Sans TC"/>
              </a:rPr>
              <a:t>2020</a:t>
            </a:r>
            <a:r>
              <a:rPr lang="zh-TW" altLang="en-US" sz="1200" b="0" i="0">
                <a:solidFill>
                  <a:srgbClr val="000000"/>
                </a:solidFill>
                <a:effectLst/>
                <a:latin typeface="Noto Sans TC"/>
              </a:rPr>
              <a:t>年預測的蛋白質結構準確率達到</a:t>
            </a:r>
            <a:r>
              <a:rPr lang="en-US" altLang="zh-TW" sz="1200" b="0" i="0">
                <a:solidFill>
                  <a:srgbClr val="000000"/>
                </a:solidFill>
                <a:effectLst/>
                <a:latin typeface="Noto Sans TC"/>
              </a:rPr>
              <a:t>90%</a:t>
            </a:r>
            <a:r>
              <a:rPr lang="zh-TW" altLang="en-US" sz="1200" b="0" i="0">
                <a:solidFill>
                  <a:srgbClr val="000000"/>
                </a:solidFill>
                <a:effectLst/>
                <a:latin typeface="Noto Sans TC"/>
              </a:rPr>
              <a:t>，被認為與實驗室的精度相當，震驚了生物學界。</a:t>
            </a:r>
          </a:p>
          <a:p>
            <a:endParaRPr lang="en-US" altLang="zh-TW" sz="1600" b="0">
              <a:effectLst/>
            </a:endParaRPr>
          </a:p>
        </p:txBody>
      </p:sp>
      <p:pic>
        <p:nvPicPr>
          <p:cNvPr id="2" name="圖片 1">
            <a:extLst>
              <a:ext uri="{FF2B5EF4-FFF2-40B4-BE49-F238E27FC236}">
                <a16:creationId xmlns:a16="http://schemas.microsoft.com/office/drawing/2014/main" id="{AEFBFFAE-C957-81C2-7B57-E9EDC6E1674D}"/>
              </a:ext>
            </a:extLst>
          </p:cNvPr>
          <p:cNvPicPr>
            <a:picLocks noChangeAspect="1"/>
          </p:cNvPicPr>
          <p:nvPr/>
        </p:nvPicPr>
        <p:blipFill>
          <a:blip r:embed="rId2"/>
          <a:stretch>
            <a:fillRect/>
          </a:stretch>
        </p:blipFill>
        <p:spPr>
          <a:xfrm>
            <a:off x="1403648" y="3717032"/>
            <a:ext cx="4392488" cy="2930157"/>
          </a:xfrm>
          <a:prstGeom prst="rect">
            <a:avLst/>
          </a:prstGeom>
        </p:spPr>
      </p:pic>
    </p:spTree>
    <p:extLst>
      <p:ext uri="{BB962C8B-B14F-4D97-AF65-F5344CB8AC3E}">
        <p14:creationId xmlns:p14="http://schemas.microsoft.com/office/powerpoint/2010/main" val="272270652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188640"/>
            <a:ext cx="8264525" cy="720725"/>
          </a:xfrm>
        </p:spPr>
        <p:txBody>
          <a:bodyPr/>
          <a:lstStyle/>
          <a:p>
            <a:r>
              <a:rPr lang="en-US" altLang="zh-TW" sz="2800" dirty="0"/>
              <a:t>Feature map</a:t>
            </a:r>
            <a:r>
              <a:rPr lang="zh-TW" altLang="en-US" sz="2800" dirty="0"/>
              <a:t>的動畫 </a:t>
            </a:r>
            <a:r>
              <a:rPr lang="en-US" altLang="zh-TW" sz="2800" dirty="0"/>
              <a:t>(</a:t>
            </a:r>
            <a:r>
              <a:rPr lang="zh-TW" altLang="en-US" sz="2800" dirty="0"/>
              <a:t>假設輸入圖有</a:t>
            </a:r>
            <a:r>
              <a:rPr lang="en-US" altLang="zh-TW" sz="2800" dirty="0" err="1"/>
              <a:t>rgb</a:t>
            </a:r>
            <a:r>
              <a:rPr lang="zh-TW" altLang="en-US" sz="2800" dirty="0"/>
              <a:t>層</a:t>
            </a:r>
            <a:r>
              <a:rPr lang="en-US" altLang="zh-TW" sz="2800" dirty="0"/>
              <a:t>)</a:t>
            </a:r>
            <a:endParaRPr lang="zh-TW" altLang="en-US" sz="2800"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07504" y="1196752"/>
            <a:ext cx="8960996" cy="5040560"/>
          </a:xfrm>
        </p:spPr>
      </p:pic>
    </p:spTree>
    <p:extLst>
      <p:ext uri="{BB962C8B-B14F-4D97-AF65-F5344CB8AC3E}">
        <p14:creationId xmlns:p14="http://schemas.microsoft.com/office/powerpoint/2010/main" val="375171718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4701" y="188640"/>
            <a:ext cx="8264525" cy="720725"/>
          </a:xfrm>
        </p:spPr>
        <p:txBody>
          <a:bodyPr/>
          <a:lstStyle/>
          <a:p>
            <a:r>
              <a:rPr lang="zh-TW" altLang="en-US" sz="2400" dirty="0"/>
              <a:t> 那為什麼做完卷積後的每一個</a:t>
            </a:r>
            <a:r>
              <a:rPr lang="en-US" altLang="zh-TW" sz="2400" dirty="0"/>
              <a:t>Feature map</a:t>
            </a:r>
            <a:r>
              <a:rPr lang="zh-TW" altLang="en-US" sz="2400" dirty="0"/>
              <a:t>都是</a:t>
            </a:r>
            <a:r>
              <a:rPr lang="en-US" altLang="zh-TW" sz="2400" dirty="0"/>
              <a:t>28X28</a:t>
            </a:r>
            <a:r>
              <a:rPr lang="zh-TW" altLang="en-US" sz="2400" dirty="0"/>
              <a:t>呢？</a:t>
            </a:r>
          </a:p>
        </p:txBody>
      </p:sp>
      <p:sp>
        <p:nvSpPr>
          <p:cNvPr id="3" name="內容版面配置區 2"/>
          <p:cNvSpPr>
            <a:spLocks noGrp="1"/>
          </p:cNvSpPr>
          <p:nvPr>
            <p:ph idx="1"/>
          </p:nvPr>
        </p:nvSpPr>
        <p:spPr/>
        <p:txBody>
          <a:bodyPr/>
          <a:lstStyle/>
          <a:p>
            <a:r>
              <a:rPr lang="en-US" altLang="zh-TW" b="0" dirty="0">
                <a:effectLst/>
              </a:rPr>
              <a:t>3X3</a:t>
            </a:r>
            <a:r>
              <a:rPr lang="zh-TW" altLang="en-US" b="0" dirty="0">
                <a:effectLst/>
              </a:rPr>
              <a:t>的卷積核對</a:t>
            </a:r>
            <a:r>
              <a:rPr lang="en-US" altLang="zh-TW" b="0" dirty="0">
                <a:effectLst/>
              </a:rPr>
              <a:t>5X5</a:t>
            </a:r>
            <a:r>
              <a:rPr lang="zh-TW" altLang="en-US" b="0" dirty="0">
                <a:effectLst/>
              </a:rPr>
              <a:t>的圖片出來的</a:t>
            </a:r>
            <a:r>
              <a:rPr lang="en-US" altLang="zh-TW" b="0" dirty="0">
                <a:effectLst/>
              </a:rPr>
              <a:t>Feature map</a:t>
            </a:r>
            <a:r>
              <a:rPr lang="zh-TW" altLang="en-US" b="0" dirty="0">
                <a:effectLst/>
              </a:rPr>
              <a:t>是</a:t>
            </a:r>
            <a:r>
              <a:rPr lang="en-US" altLang="zh-TW" b="0" dirty="0">
                <a:effectLst/>
              </a:rPr>
              <a:t>3X3</a:t>
            </a:r>
            <a:r>
              <a:rPr lang="zh-TW" altLang="en-US" b="0" dirty="0">
                <a:effectLst/>
              </a:rPr>
              <a:t>，因為卷積核由最左邊到最右邊只能走</a:t>
            </a:r>
            <a:r>
              <a:rPr lang="en-US" altLang="zh-TW" b="0" dirty="0">
                <a:effectLst/>
              </a:rPr>
              <a:t>3</a:t>
            </a:r>
            <a:r>
              <a:rPr lang="zh-TW" altLang="en-US" b="0" dirty="0">
                <a:effectLst/>
              </a:rPr>
              <a:t>步，這是步數為</a:t>
            </a:r>
            <a:r>
              <a:rPr lang="en-US" altLang="zh-TW" b="0" dirty="0">
                <a:effectLst/>
              </a:rPr>
              <a:t>1</a:t>
            </a:r>
            <a:r>
              <a:rPr lang="zh-TW" altLang="en-US" b="0" dirty="0">
                <a:effectLst/>
              </a:rPr>
              <a:t>的情況，那如果步數為</a:t>
            </a:r>
            <a:r>
              <a:rPr lang="en-US" altLang="zh-TW" b="0" dirty="0">
                <a:effectLst/>
              </a:rPr>
              <a:t>2</a:t>
            </a:r>
            <a:r>
              <a:rPr lang="zh-TW" altLang="en-US" b="0" dirty="0">
                <a:effectLst/>
              </a:rPr>
              <a:t>的情況呢？出來的</a:t>
            </a:r>
            <a:r>
              <a:rPr lang="en-US" altLang="zh-TW" b="0" dirty="0">
                <a:effectLst/>
              </a:rPr>
              <a:t>Feature map</a:t>
            </a:r>
            <a:r>
              <a:rPr lang="zh-TW" altLang="en-US" b="0" dirty="0">
                <a:effectLst/>
              </a:rPr>
              <a:t>是</a:t>
            </a:r>
            <a:r>
              <a:rPr lang="en-US" altLang="zh-TW" b="0" dirty="0">
                <a:effectLst/>
              </a:rPr>
              <a:t>2X2</a:t>
            </a:r>
            <a:r>
              <a:rPr lang="zh-TW" altLang="en-US" b="0" dirty="0">
                <a:effectLst/>
              </a:rPr>
              <a:t>，</a:t>
            </a:r>
            <a:endParaRPr lang="en-US" altLang="zh-TW" dirty="0"/>
          </a:p>
          <a:p>
            <a:endParaRPr lang="en-US" altLang="zh-TW" dirty="0"/>
          </a:p>
          <a:p>
            <a:endParaRPr lang="en-US" altLang="zh-TW" b="0" dirty="0">
              <a:effectLst/>
            </a:endParaRPr>
          </a:p>
          <a:p>
            <a:endParaRPr lang="en-US" altLang="zh-TW" b="0" dirty="0">
              <a:effectLst/>
            </a:endParaRPr>
          </a:p>
          <a:p>
            <a:endParaRPr lang="en-US" altLang="zh-TW" b="0" dirty="0">
              <a:effectLst/>
            </a:endParaRPr>
          </a:p>
          <a:p>
            <a:endParaRPr lang="en-US" altLang="zh-TW" b="0" dirty="0">
              <a:effectLst/>
            </a:endParaRPr>
          </a:p>
          <a:p>
            <a:endParaRPr lang="en-US" altLang="zh-TW" b="0" dirty="0">
              <a:effectLst/>
            </a:endParaRPr>
          </a:p>
          <a:p>
            <a:r>
              <a:rPr lang="zh-TW" altLang="en-US" b="0" dirty="0">
                <a:effectLst/>
              </a:rPr>
              <a:t>所以</a:t>
            </a:r>
            <a:r>
              <a:rPr lang="en-US" altLang="zh-TW" b="0" dirty="0">
                <a:effectLst/>
              </a:rPr>
              <a:t>5X5</a:t>
            </a:r>
            <a:r>
              <a:rPr lang="zh-TW" altLang="en-US" b="0" dirty="0">
                <a:effectLst/>
              </a:rPr>
              <a:t>的</a:t>
            </a:r>
            <a:r>
              <a:rPr lang="en-US" altLang="zh-TW" b="0" dirty="0">
                <a:effectLst/>
              </a:rPr>
              <a:t>Kernel</a:t>
            </a:r>
            <a:r>
              <a:rPr lang="zh-TW" altLang="en-US" b="0" dirty="0">
                <a:effectLst/>
              </a:rPr>
              <a:t>，步數為</a:t>
            </a:r>
            <a:r>
              <a:rPr lang="en-US" altLang="zh-TW" b="0" dirty="0">
                <a:effectLst/>
              </a:rPr>
              <a:t>1</a:t>
            </a:r>
            <a:r>
              <a:rPr lang="zh-TW" altLang="en-US" b="0" dirty="0">
                <a:effectLst/>
              </a:rPr>
              <a:t>的情況出來的</a:t>
            </a:r>
            <a:r>
              <a:rPr lang="en-US" altLang="zh-TW" b="0" dirty="0">
                <a:effectLst/>
              </a:rPr>
              <a:t>Feature map </a:t>
            </a:r>
            <a:r>
              <a:rPr lang="zh-TW" altLang="en-US" b="0" dirty="0">
                <a:effectLst/>
              </a:rPr>
              <a:t>就是</a:t>
            </a:r>
            <a:r>
              <a:rPr lang="en-US" altLang="zh-TW" b="0" dirty="0">
                <a:effectLst/>
              </a:rPr>
              <a:t>28X28(</a:t>
            </a:r>
            <a:r>
              <a:rPr lang="zh-TW" altLang="en-US" b="0" dirty="0">
                <a:effectLst/>
              </a:rPr>
              <a:t>沒有做</a:t>
            </a:r>
            <a:r>
              <a:rPr lang="en-US" altLang="zh-TW" b="0" dirty="0">
                <a:effectLst/>
              </a:rPr>
              <a:t>Zero Padding</a:t>
            </a:r>
            <a:r>
              <a:rPr lang="zh-TW" altLang="en-US" b="0" dirty="0">
                <a:effectLst/>
              </a:rPr>
              <a:t>的情況下</a:t>
            </a:r>
            <a:r>
              <a:rPr lang="en-US" altLang="zh-TW" b="0" dirty="0">
                <a:effectLst/>
              </a:rPr>
              <a:t>)</a:t>
            </a:r>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99792" y="2348880"/>
            <a:ext cx="2736304" cy="1997606"/>
          </a:xfrm>
          <a:prstGeom prst="rect">
            <a:avLst/>
          </a:prstGeom>
        </p:spPr>
      </p:pic>
    </p:spTree>
    <p:extLst>
      <p:ext uri="{BB962C8B-B14F-4D97-AF65-F5344CB8AC3E}">
        <p14:creationId xmlns:p14="http://schemas.microsoft.com/office/powerpoint/2010/main" val="134679242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同層之參數（權值）共享</a:t>
            </a:r>
          </a:p>
        </p:txBody>
      </p:sp>
      <p:sp>
        <p:nvSpPr>
          <p:cNvPr id="3" name="內容版面配置區 2"/>
          <p:cNvSpPr>
            <a:spLocks noGrp="1"/>
          </p:cNvSpPr>
          <p:nvPr>
            <p:ph idx="1"/>
          </p:nvPr>
        </p:nvSpPr>
        <p:spPr>
          <a:xfrm>
            <a:off x="179388" y="1153791"/>
            <a:ext cx="8785100" cy="5040312"/>
          </a:xfrm>
        </p:spPr>
        <p:txBody>
          <a:bodyPr/>
          <a:lstStyle/>
          <a:p>
            <a:r>
              <a:rPr lang="zh-TW" altLang="en-US" sz="1800" dirty="0"/>
              <a:t>每張自然圖像（人物、山水、建築等）都有其固有特性，也就是說，圖像其中一部分的統計特性與其它部分是接近的。</a:t>
            </a:r>
            <a:endParaRPr lang="en-US" altLang="zh-TW" sz="1800" dirty="0"/>
          </a:p>
          <a:p>
            <a:r>
              <a:rPr lang="zh-TW" altLang="en-US" sz="1800" dirty="0"/>
              <a:t>這也意味著這一部分學習的特徵也能用在另一部分上，能使用同樣的學習特徵。因此，在局部連接中隱藏層的每一個神經元連接的局部圖像的權值參數（例如</a:t>
            </a:r>
            <a:r>
              <a:rPr lang="en-US" altLang="zh-TW" sz="1800" dirty="0"/>
              <a:t>5×5</a:t>
            </a:r>
            <a:r>
              <a:rPr lang="zh-TW" altLang="en-US" sz="1800" dirty="0"/>
              <a:t>），將這些</a:t>
            </a:r>
            <a:r>
              <a:rPr lang="zh-TW" altLang="en-US" sz="1800" dirty="0">
                <a:solidFill>
                  <a:srgbClr val="00B0F0"/>
                </a:solidFill>
                <a:effectLst/>
              </a:rPr>
              <a:t>權值參數共享</a:t>
            </a:r>
            <a:r>
              <a:rPr lang="zh-TW" altLang="en-US" sz="1800" dirty="0"/>
              <a:t>給其它剩下的神經元使用，那麼此時不管隱藏層有多少個神經元，需要訓練的參數就是這個局部圖像的權限參數（例如</a:t>
            </a:r>
            <a:r>
              <a:rPr lang="en-US" altLang="zh-TW" sz="1800" dirty="0"/>
              <a:t>5×5</a:t>
            </a:r>
            <a:r>
              <a:rPr lang="zh-TW" altLang="en-US" sz="1800" dirty="0"/>
              <a:t>），也就是卷積核的大小，</a:t>
            </a:r>
            <a:r>
              <a:rPr lang="zh-TW" altLang="en-US" sz="1800" dirty="0">
                <a:solidFill>
                  <a:srgbClr val="00B0F0"/>
                </a:solidFill>
              </a:rPr>
              <a:t>這樣大大減少了訓練參數</a:t>
            </a:r>
            <a:r>
              <a:rPr lang="zh-TW" altLang="en-US" sz="1800" dirty="0"/>
              <a:t>。</a:t>
            </a:r>
          </a:p>
          <a:p>
            <a:endParaRPr lang="zh-TW" altLang="en-US" sz="1800" dirty="0"/>
          </a:p>
          <a:p>
            <a:r>
              <a:rPr lang="en-US" altLang="zh-TW" sz="1800" dirty="0"/>
              <a:t> </a:t>
            </a:r>
            <a:endParaRPr lang="zh-TW" altLang="en-US" sz="1800" dirty="0"/>
          </a:p>
        </p:txBody>
      </p:sp>
      <p:pic>
        <p:nvPicPr>
          <p:cNvPr id="4" name="圖片 3"/>
          <p:cNvPicPr>
            <a:picLocks noChangeAspect="1"/>
          </p:cNvPicPr>
          <p:nvPr/>
        </p:nvPicPr>
        <p:blipFill>
          <a:blip r:embed="rId2"/>
          <a:stretch>
            <a:fillRect/>
          </a:stretch>
        </p:blipFill>
        <p:spPr>
          <a:xfrm>
            <a:off x="2411760" y="3212976"/>
            <a:ext cx="5305425" cy="3533775"/>
          </a:xfrm>
          <a:prstGeom prst="rect">
            <a:avLst/>
          </a:prstGeom>
        </p:spPr>
      </p:pic>
    </p:spTree>
    <p:extLst>
      <p:ext uri="{BB962C8B-B14F-4D97-AF65-F5344CB8AC3E}">
        <p14:creationId xmlns:p14="http://schemas.microsoft.com/office/powerpoint/2010/main" val="13537445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卷積動畫</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12552" y="1268760"/>
            <a:ext cx="8264525" cy="4765131"/>
          </a:xfrm>
        </p:spPr>
      </p:pic>
    </p:spTree>
    <p:extLst>
      <p:ext uri="{BB962C8B-B14F-4D97-AF65-F5344CB8AC3E}">
        <p14:creationId xmlns:p14="http://schemas.microsoft.com/office/powerpoint/2010/main" val="23331577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卷積動畫</a:t>
            </a:r>
          </a:p>
        </p:txBody>
      </p:sp>
      <p:sp>
        <p:nvSpPr>
          <p:cNvPr id="3" name="內容版面配置區 2"/>
          <p:cNvSpPr>
            <a:spLocks noGrp="1"/>
          </p:cNvSpPr>
          <p:nvPr>
            <p:ph idx="1"/>
          </p:nvPr>
        </p:nvSpPr>
        <p:spPr/>
        <p:txBody>
          <a:bodyPr/>
          <a:lstStyle/>
          <a:p>
            <a:r>
              <a:rPr lang="en-US" altLang="zh-TW" b="0" i="1" dirty="0">
                <a:effectLst/>
              </a:rPr>
              <a:t>Convolution is using a ‘kernel’ to extract certain ‘features’ from an input image</a:t>
            </a:r>
            <a:r>
              <a:rPr lang="en-US" altLang="zh-TW" b="0" dirty="0">
                <a:effectLst/>
              </a:rPr>
              <a:t>.</a:t>
            </a:r>
            <a:endParaRPr lang="zh-TW" altLang="en-US" dirty="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55776" y="1772816"/>
            <a:ext cx="5616624" cy="4968552"/>
          </a:xfrm>
          <a:prstGeom prst="rect">
            <a:avLst/>
          </a:prstGeom>
        </p:spPr>
      </p:pic>
    </p:spTree>
    <p:extLst>
      <p:ext uri="{BB962C8B-B14F-4D97-AF65-F5344CB8AC3E}">
        <p14:creationId xmlns:p14="http://schemas.microsoft.com/office/powerpoint/2010/main" val="207564778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188640"/>
            <a:ext cx="8264525" cy="720725"/>
          </a:xfrm>
        </p:spPr>
        <p:txBody>
          <a:bodyPr/>
          <a:lstStyle/>
          <a:p>
            <a:r>
              <a:rPr lang="en-US" altLang="zh-TW" sz="2400" b="0" i="1" dirty="0"/>
              <a:t>filtering an image with two successive filters made of 4x4x3=48 learnable weights each. </a:t>
            </a:r>
            <a:r>
              <a:rPr lang="en-US" altLang="zh-TW" sz="2400" dirty="0">
                <a:solidFill>
                  <a:srgbClr val="7030A0"/>
                </a:solidFill>
              </a:rPr>
              <a:t>(</a:t>
            </a:r>
            <a:r>
              <a:rPr lang="zh-TW" altLang="en-US" sz="2400" dirty="0">
                <a:solidFill>
                  <a:srgbClr val="7030A0"/>
                </a:solidFill>
              </a:rPr>
              <a:t>動畫</a:t>
            </a:r>
            <a:r>
              <a:rPr lang="en-US" altLang="zh-TW" sz="2400" dirty="0">
                <a:solidFill>
                  <a:srgbClr val="7030A0"/>
                </a:solidFill>
              </a:rPr>
              <a:t>)</a:t>
            </a:r>
            <a:endParaRPr lang="zh-TW" altLang="en-US" sz="2400" dirty="0"/>
          </a:p>
        </p:txBody>
      </p:sp>
      <p:sp>
        <p:nvSpPr>
          <p:cNvPr id="5" name="矩形 4"/>
          <p:cNvSpPr/>
          <p:nvPr/>
        </p:nvSpPr>
        <p:spPr>
          <a:xfrm>
            <a:off x="251520" y="909365"/>
            <a:ext cx="8568952" cy="215444"/>
          </a:xfrm>
          <a:prstGeom prst="rect">
            <a:avLst/>
          </a:prstGeom>
        </p:spPr>
        <p:txBody>
          <a:bodyPr wrap="square">
            <a:spAutoFit/>
          </a:bodyPr>
          <a:lstStyle/>
          <a:p>
            <a:r>
              <a:rPr lang="en-US" altLang="zh-TW" sz="800" dirty="0">
                <a:hlinkClick r:id="rId2"/>
              </a:rPr>
              <a:t>https://codelabs.developers.google.com/codelabs/keras-flowers-convnets/#4</a:t>
            </a:r>
            <a:endParaRPr lang="zh-TW" altLang="en-US" sz="800" dirty="0"/>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790017" y="1268759"/>
            <a:ext cx="7654019" cy="5477189"/>
          </a:xfrm>
        </p:spPr>
      </p:pic>
    </p:spTree>
    <p:extLst>
      <p:ext uri="{BB962C8B-B14F-4D97-AF65-F5344CB8AC3E}">
        <p14:creationId xmlns:p14="http://schemas.microsoft.com/office/powerpoint/2010/main" val="1452898277"/>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400" b="0" i="1" dirty="0"/>
              <a:t>a convolutional neural network transforms "cubes" of data into other "cubes" of data.</a:t>
            </a:r>
            <a:endParaRPr lang="zh-TW" altLang="en-US" sz="2400"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715404" y="1152096"/>
            <a:ext cx="7192491" cy="5541220"/>
          </a:xfrm>
          <a:prstGeom prst="rect">
            <a:avLst/>
          </a:prstGeom>
        </p:spPr>
      </p:pic>
    </p:spTree>
    <p:extLst>
      <p:ext uri="{BB962C8B-B14F-4D97-AF65-F5344CB8AC3E}">
        <p14:creationId xmlns:p14="http://schemas.microsoft.com/office/powerpoint/2010/main" val="296496101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Kernel </a:t>
            </a:r>
            <a:r>
              <a:rPr lang="zh-TW" altLang="en-US" dirty="0"/>
              <a:t>核  </a:t>
            </a:r>
            <a:r>
              <a:rPr lang="en-US" altLang="zh-TW" b="0" dirty="0"/>
              <a:t>vs Filter </a:t>
            </a:r>
            <a:r>
              <a:rPr lang="zh-TW" altLang="en-US" dirty="0"/>
              <a:t>過濾器 名稱</a:t>
            </a:r>
            <a:r>
              <a:rPr lang="zh-TW" altLang="en-US" b="0" dirty="0"/>
              <a:t>的差別</a:t>
            </a:r>
            <a:endParaRPr lang="zh-TW" altLang="en-US" dirty="0"/>
          </a:p>
        </p:txBody>
      </p:sp>
      <p:sp>
        <p:nvSpPr>
          <p:cNvPr id="3" name="內容版面配置區 2"/>
          <p:cNvSpPr>
            <a:spLocks noGrp="1"/>
          </p:cNvSpPr>
          <p:nvPr>
            <p:ph idx="1"/>
          </p:nvPr>
        </p:nvSpPr>
        <p:spPr>
          <a:xfrm>
            <a:off x="179388" y="1153790"/>
            <a:ext cx="8569076" cy="5371553"/>
          </a:xfrm>
        </p:spPr>
        <p:txBody>
          <a:bodyPr/>
          <a:lstStyle/>
          <a:p>
            <a:pPr marL="342900" indent="-342900">
              <a:buFont typeface="Arial" panose="020B0604020202020204" pitchFamily="34" charset="0"/>
              <a:buChar char="•"/>
            </a:pPr>
            <a:r>
              <a:rPr lang="zh-TW" altLang="en-US" sz="2000" b="0" dirty="0">
                <a:effectLst/>
              </a:rPr>
              <a:t>如何分“核 </a:t>
            </a:r>
            <a:r>
              <a:rPr lang="en-US" altLang="zh-TW" sz="2000" b="0" dirty="0">
                <a:effectLst/>
              </a:rPr>
              <a:t>Kernel</a:t>
            </a:r>
            <a:r>
              <a:rPr lang="zh-TW" altLang="en-US" sz="2000" b="0" dirty="0">
                <a:effectLst/>
              </a:rPr>
              <a:t>”和“過濾器 </a:t>
            </a:r>
            <a:r>
              <a:rPr lang="en-US" altLang="zh-TW" sz="2000" b="0" dirty="0">
                <a:effectLst/>
              </a:rPr>
              <a:t>Filter</a:t>
            </a:r>
            <a:r>
              <a:rPr lang="zh-TW" altLang="en-US" sz="2000" b="0" dirty="0">
                <a:effectLst/>
              </a:rPr>
              <a:t>”這兩個術語，我們看到很多人可以互換使用它們。</a:t>
            </a:r>
            <a:endParaRPr lang="en-US" altLang="zh-TW" sz="2000" b="0" dirty="0">
              <a:effectLst/>
            </a:endParaRPr>
          </a:p>
          <a:p>
            <a:pPr marL="342900" indent="-342900">
              <a:buFont typeface="Arial" panose="020B0604020202020204" pitchFamily="34" charset="0"/>
              <a:buChar char="•"/>
            </a:pPr>
            <a:r>
              <a:rPr lang="zh-TW" altLang="en-US" sz="2000" b="0" dirty="0">
                <a:effectLst/>
              </a:rPr>
              <a:t>核</a:t>
            </a:r>
            <a:r>
              <a:rPr lang="en-US" altLang="zh-TW" sz="2000" b="0" dirty="0">
                <a:effectLst/>
              </a:rPr>
              <a:t>(Kernel )</a:t>
            </a:r>
            <a:r>
              <a:rPr lang="zh-TW" altLang="en-US" sz="2000" b="0" dirty="0">
                <a:effectLst/>
              </a:rPr>
              <a:t>是一個權重矩陣，它與輸入相乘以提取相關特徵。</a:t>
            </a:r>
            <a:endParaRPr lang="en-US" altLang="zh-TW" sz="2000" b="0" dirty="0">
              <a:effectLst/>
            </a:endParaRPr>
          </a:p>
          <a:p>
            <a:pPr marL="342900" indent="-342900">
              <a:buFont typeface="Arial" panose="020B0604020202020204" pitchFamily="34" charset="0"/>
              <a:buChar char="•"/>
            </a:pPr>
            <a:r>
              <a:rPr lang="zh-TW" altLang="en-US" sz="2000" b="0" dirty="0">
                <a:effectLst/>
              </a:rPr>
              <a:t>核矩陣</a:t>
            </a:r>
            <a:r>
              <a:rPr lang="en-US" altLang="zh-TW" sz="2000" b="0" dirty="0">
                <a:effectLst/>
              </a:rPr>
              <a:t>(kernel matrix)</a:t>
            </a:r>
            <a:r>
              <a:rPr lang="zh-TW" altLang="en-US" sz="2000" b="0" dirty="0">
                <a:effectLst/>
              </a:rPr>
              <a:t>的維度是卷積而形成。例如，在 </a:t>
            </a:r>
            <a:r>
              <a:rPr lang="en-US" altLang="zh-TW" sz="2000" b="0" dirty="0">
                <a:effectLst/>
              </a:rPr>
              <a:t>2D </a:t>
            </a:r>
            <a:r>
              <a:rPr lang="zh-TW" altLang="en-US" sz="2000" b="0" dirty="0">
                <a:effectLst/>
              </a:rPr>
              <a:t>卷積中，核矩陣是一個 </a:t>
            </a:r>
            <a:r>
              <a:rPr lang="en-US" altLang="zh-TW" sz="2000" b="0" dirty="0">
                <a:effectLst/>
              </a:rPr>
              <a:t>2D </a:t>
            </a:r>
            <a:r>
              <a:rPr lang="zh-TW" altLang="en-US" sz="2000" b="0" dirty="0">
                <a:effectLst/>
              </a:rPr>
              <a:t>矩陣。然而，過濾器是多個核矩陣的串聯，每個核矩陣分配給輸入的特定通道</a:t>
            </a:r>
            <a:r>
              <a:rPr lang="en-US" altLang="zh-TW" sz="2000" b="0" dirty="0">
                <a:effectLst/>
              </a:rPr>
              <a:t>(channel)</a:t>
            </a:r>
            <a:r>
              <a:rPr lang="zh-TW" altLang="en-US" sz="2000" b="0" dirty="0">
                <a:effectLst/>
              </a:rPr>
              <a:t>。過濾器總是比核矩陣多一維。例如，在 </a:t>
            </a:r>
            <a:r>
              <a:rPr lang="en-US" altLang="zh-TW" sz="2000" b="0" dirty="0">
                <a:effectLst/>
              </a:rPr>
              <a:t>2D </a:t>
            </a:r>
            <a:r>
              <a:rPr lang="zh-TW" altLang="en-US" sz="2000" b="0" dirty="0">
                <a:effectLst/>
              </a:rPr>
              <a:t>卷積中，過濾器是 </a:t>
            </a:r>
            <a:r>
              <a:rPr lang="en-US" altLang="zh-TW" sz="2000" b="0" dirty="0">
                <a:effectLst/>
              </a:rPr>
              <a:t>3D </a:t>
            </a:r>
            <a:r>
              <a:rPr lang="zh-TW" altLang="en-US" sz="2000" b="0" dirty="0">
                <a:effectLst/>
              </a:rPr>
              <a:t>矩陣（本質上是 </a:t>
            </a:r>
            <a:r>
              <a:rPr lang="en-US" altLang="zh-TW" sz="2000" b="0" dirty="0">
                <a:effectLst/>
              </a:rPr>
              <a:t>2D </a:t>
            </a:r>
            <a:r>
              <a:rPr lang="zh-TW" altLang="en-US" sz="2000" b="0" dirty="0">
                <a:effectLst/>
              </a:rPr>
              <a:t>矩陣的串聯，即核矩陣）。</a:t>
            </a:r>
            <a:endParaRPr lang="en-US" altLang="zh-TW" sz="2000" b="0" dirty="0">
              <a:effectLst/>
            </a:endParaRPr>
          </a:p>
          <a:p>
            <a:pPr marL="342900" indent="-342900">
              <a:buFont typeface="Arial" panose="020B0604020202020204" pitchFamily="34" charset="0"/>
              <a:buChar char="•"/>
            </a:pPr>
            <a:r>
              <a:rPr lang="zh-TW" altLang="en-US" sz="2000" b="0" dirty="0">
                <a:effectLst/>
              </a:rPr>
              <a:t>因此，對於核矩陣維度為 </a:t>
            </a:r>
            <a:r>
              <a:rPr lang="en-US" altLang="zh-TW" sz="2000" b="0" dirty="0">
                <a:effectLst/>
              </a:rPr>
              <a:t>h*w </a:t>
            </a:r>
            <a:r>
              <a:rPr lang="zh-TW" altLang="en-US" sz="2000" b="0" dirty="0">
                <a:effectLst/>
              </a:rPr>
              <a:t>和輸入通道為 </a:t>
            </a:r>
            <a:r>
              <a:rPr lang="en-US" altLang="zh-TW" sz="2000" b="0" dirty="0">
                <a:effectLst/>
              </a:rPr>
              <a:t>k </a:t>
            </a:r>
            <a:r>
              <a:rPr lang="zh-TW" altLang="en-US" sz="2000" b="0" dirty="0">
                <a:effectLst/>
              </a:rPr>
              <a:t>的 </a:t>
            </a:r>
            <a:r>
              <a:rPr lang="en-US" altLang="zh-TW" sz="2000" b="0" dirty="0">
                <a:effectLst/>
              </a:rPr>
              <a:t>CNN </a:t>
            </a:r>
            <a:r>
              <a:rPr lang="zh-TW" altLang="en-US" sz="2000" b="0" dirty="0">
                <a:effectLst/>
              </a:rPr>
              <a:t>層，過濾器維度為 </a:t>
            </a:r>
            <a:r>
              <a:rPr lang="en-US" altLang="zh-TW" sz="2000" b="0" dirty="0">
                <a:effectLst/>
              </a:rPr>
              <a:t>k*h*w</a:t>
            </a:r>
            <a:r>
              <a:rPr lang="zh-TW" altLang="en-US" sz="2000" b="0" dirty="0">
                <a:effectLst/>
              </a:rPr>
              <a:t>。</a:t>
            </a:r>
            <a:endParaRPr lang="en-US" altLang="zh-TW" sz="2000" b="0" dirty="0">
              <a:effectLst/>
            </a:endParaRPr>
          </a:p>
          <a:p>
            <a:pPr marL="342900" indent="-342900">
              <a:buFont typeface="Arial" panose="020B0604020202020204" pitchFamily="34" charset="0"/>
              <a:buChar char="•"/>
            </a:pPr>
            <a:endParaRPr lang="zh-TW" altLang="en-US" sz="2000" b="0" dirty="0">
              <a:effectLst/>
            </a:endParaRPr>
          </a:p>
          <a:p>
            <a:pPr marL="342900" indent="-342900">
              <a:buFont typeface="Arial" panose="020B0604020202020204" pitchFamily="34" charset="0"/>
              <a:buChar char="•"/>
            </a:pPr>
            <a:r>
              <a:rPr lang="zh-TW" altLang="en-US" sz="2000" b="0" dirty="0">
                <a:effectLst/>
              </a:rPr>
              <a:t>一個普通的捲積層實際上由多個這樣的過濾器組成。</a:t>
            </a:r>
            <a:endParaRPr lang="en-US" altLang="zh-TW" sz="2000" b="0" dirty="0">
              <a:effectLst/>
            </a:endParaRPr>
          </a:p>
          <a:p>
            <a:pPr marL="342900" indent="-342900">
              <a:buFont typeface="Arial" panose="020B0604020202020204" pitchFamily="34" charset="0"/>
              <a:buChar char="•"/>
            </a:pPr>
            <a:r>
              <a:rPr lang="zh-TW" altLang="en-US" sz="2000" b="0" dirty="0">
                <a:effectLst/>
              </a:rPr>
              <a:t>有時為了討論簡單起見，除非指定，否則假設只存在一個過濾器，因為相同的行為會在所有過濾器中重覆。</a:t>
            </a:r>
            <a:endParaRPr lang="en-US" altLang="zh-TW" sz="2000" b="0" dirty="0">
              <a:effectLst/>
            </a:endParaRPr>
          </a:p>
          <a:p>
            <a:pPr marL="342900" indent="-342900">
              <a:buFont typeface="Arial" panose="020B0604020202020204" pitchFamily="34" charset="0"/>
              <a:buChar char="•"/>
            </a:pPr>
            <a:endParaRPr lang="en-US" altLang="zh-TW" sz="2000" b="0" dirty="0">
              <a:effectLst/>
            </a:endParaRPr>
          </a:p>
          <a:p>
            <a:pPr marL="342900" indent="-342900">
              <a:buFont typeface="Arial" panose="020B0604020202020204" pitchFamily="34" charset="0"/>
              <a:buChar char="•"/>
            </a:pPr>
            <a:r>
              <a:rPr lang="zh-TW" altLang="en-US" sz="2000" b="0" dirty="0">
                <a:effectLst/>
              </a:rPr>
              <a:t>結論</a:t>
            </a:r>
            <a:r>
              <a:rPr lang="en-US" altLang="zh-TW" sz="2000" b="0" dirty="0">
                <a:effectLst/>
              </a:rPr>
              <a:t>:    </a:t>
            </a:r>
            <a:r>
              <a:rPr lang="zh-TW" altLang="en-US" sz="2000" b="0" dirty="0">
                <a:solidFill>
                  <a:srgbClr val="6931E7"/>
                </a:solidFill>
                <a:effectLst/>
              </a:rPr>
              <a:t>有</a:t>
            </a:r>
            <a:r>
              <a:rPr lang="en-US" altLang="zh-TW" sz="2000" b="0" dirty="0">
                <a:solidFill>
                  <a:srgbClr val="6931E7"/>
                </a:solidFill>
                <a:effectLst/>
              </a:rPr>
              <a:t>channel</a:t>
            </a:r>
            <a:r>
              <a:rPr lang="zh-TW" altLang="en-US" sz="2000" b="0" dirty="0">
                <a:solidFill>
                  <a:srgbClr val="6931E7"/>
                </a:solidFill>
                <a:effectLst/>
              </a:rPr>
              <a:t>的，稱為過濾器</a:t>
            </a:r>
            <a:r>
              <a:rPr lang="en-US" altLang="zh-TW" sz="2000" b="0" dirty="0">
                <a:solidFill>
                  <a:srgbClr val="6931E7"/>
                </a:solidFill>
                <a:effectLst/>
              </a:rPr>
              <a:t>(filter) </a:t>
            </a:r>
            <a:r>
              <a:rPr lang="zh-TW" altLang="en-US" sz="2000" b="0" dirty="0">
                <a:solidFill>
                  <a:srgbClr val="6931E7"/>
                </a:solidFill>
                <a:effectLst/>
              </a:rPr>
              <a:t>；否則可通稱為核</a:t>
            </a:r>
            <a:r>
              <a:rPr lang="en-US" altLang="zh-TW" sz="2000" b="0" dirty="0">
                <a:solidFill>
                  <a:srgbClr val="6931E7"/>
                </a:solidFill>
                <a:effectLst/>
              </a:rPr>
              <a:t>(Kernel )</a:t>
            </a:r>
            <a:endParaRPr lang="zh-TW" altLang="en-US" sz="2000" b="0" dirty="0">
              <a:solidFill>
                <a:srgbClr val="6931E7"/>
              </a:solidFill>
              <a:effectLst/>
            </a:endParaRPr>
          </a:p>
        </p:txBody>
      </p:sp>
    </p:spTree>
    <p:extLst>
      <p:ext uri="{BB962C8B-B14F-4D97-AF65-F5344CB8AC3E}">
        <p14:creationId xmlns:p14="http://schemas.microsoft.com/office/powerpoint/2010/main" val="17057328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9026" y="98149"/>
            <a:ext cx="8264525" cy="720725"/>
          </a:xfrm>
        </p:spPr>
        <p:txBody>
          <a:bodyPr/>
          <a:lstStyle/>
          <a:p>
            <a:r>
              <a:rPr lang="zh-TW" altLang="en-US" dirty="0"/>
              <a:t>圖片輸入</a:t>
            </a:r>
            <a:r>
              <a:rPr lang="zh-TW" altLang="en-US"/>
              <a:t>層的 </a:t>
            </a:r>
            <a:r>
              <a:rPr lang="en-US" altLang="zh-TW"/>
              <a:t>RGB </a:t>
            </a:r>
            <a:r>
              <a:rPr lang="en-US" altLang="zh-TW" dirty="0"/>
              <a:t>channel</a:t>
            </a:r>
            <a:r>
              <a:rPr lang="zh-TW" altLang="en-US" dirty="0"/>
              <a:t>卷積</a:t>
            </a:r>
          </a:p>
        </p:txBody>
      </p:sp>
      <p:sp>
        <p:nvSpPr>
          <p:cNvPr id="3" name="內容版面配置區 2"/>
          <p:cNvSpPr>
            <a:spLocks noGrp="1"/>
          </p:cNvSpPr>
          <p:nvPr>
            <p:ph idx="1"/>
          </p:nvPr>
        </p:nvSpPr>
        <p:spPr>
          <a:xfrm>
            <a:off x="199025" y="908720"/>
            <a:ext cx="8264525" cy="5040312"/>
          </a:xfrm>
        </p:spPr>
        <p:txBody>
          <a:bodyPr/>
          <a:lstStyle/>
          <a:p>
            <a:pPr marL="285750" indent="-285750">
              <a:buFont typeface="Arial" panose="020B0604020202020204" pitchFamily="34" charset="0"/>
              <a:buChar char="•"/>
            </a:pPr>
            <a:r>
              <a:rPr lang="en-US" altLang="zh-TW" sz="1800" dirty="0"/>
              <a:t>3D </a:t>
            </a:r>
            <a:r>
              <a:rPr lang="zh-TW" altLang="en-US" sz="1800" dirty="0"/>
              <a:t>過濾器（</a:t>
            </a:r>
            <a:r>
              <a:rPr lang="zh-TW" altLang="en-US" sz="1800" dirty="0">
                <a:solidFill>
                  <a:srgbClr val="6931E7"/>
                </a:solidFill>
              </a:rPr>
              <a:t>灰色立方體</a:t>
            </a:r>
            <a:r>
              <a:rPr lang="zh-TW" altLang="en-US" sz="1800" dirty="0"/>
              <a:t>）的每個元素由不同的值（</a:t>
            </a:r>
            <a:r>
              <a:rPr lang="en-US" altLang="zh-TW" sz="1800" dirty="0"/>
              <a:t>3x3x3=27 </a:t>
            </a:r>
            <a:r>
              <a:rPr lang="zh-TW" altLang="en-US" sz="1800" dirty="0"/>
              <a:t>個值）組成。 因此，可以將三個不同的 </a:t>
            </a:r>
            <a:r>
              <a:rPr lang="en-US" altLang="zh-TW" sz="1800" dirty="0"/>
              <a:t>3x3 </a:t>
            </a:r>
            <a:r>
              <a:rPr lang="zh-TW" altLang="en-US" sz="1800" dirty="0"/>
              <a:t>大小的 </a:t>
            </a:r>
            <a:r>
              <a:rPr lang="en-US" altLang="zh-TW" sz="1800" dirty="0"/>
              <a:t>2D</a:t>
            </a:r>
            <a:r>
              <a:rPr lang="zh-TW" altLang="en-US" sz="1800" dirty="0"/>
              <a:t>過濾器連接起來，形成這個 </a:t>
            </a:r>
            <a:r>
              <a:rPr lang="en-US" altLang="zh-TW" sz="1800" dirty="0"/>
              <a:t>3x3x3 </a:t>
            </a:r>
            <a:r>
              <a:rPr lang="zh-TW" altLang="en-US" sz="1800" dirty="0"/>
              <a:t>大小的 </a:t>
            </a:r>
            <a:r>
              <a:rPr lang="en-US" altLang="zh-TW" sz="1800" dirty="0"/>
              <a:t>3D </a:t>
            </a:r>
            <a:r>
              <a:rPr lang="zh-TW" altLang="en-US" sz="1800" dirty="0"/>
              <a:t>過濾器。</a:t>
            </a:r>
            <a:endParaRPr lang="en-US" altLang="zh-TW" sz="1800" dirty="0"/>
          </a:p>
          <a:p>
            <a:pPr marL="285750" indent="-285750">
              <a:buFont typeface="Arial" panose="020B0604020202020204" pitchFamily="34" charset="0"/>
              <a:buChar char="•"/>
            </a:pPr>
            <a:r>
              <a:rPr lang="zh-TW" altLang="en-US" sz="1800" dirty="0"/>
              <a:t>圖片中的 </a:t>
            </a:r>
            <a:r>
              <a:rPr lang="en-US" altLang="zh-TW" sz="1800" dirty="0"/>
              <a:t>3x3x3 </a:t>
            </a:r>
            <a:r>
              <a:rPr lang="en-US" altLang="zh-TW" sz="1800" dirty="0">
                <a:solidFill>
                  <a:srgbClr val="6931E7"/>
                </a:solidFill>
              </a:rPr>
              <a:t>RGB </a:t>
            </a:r>
            <a:r>
              <a:rPr lang="zh-TW" altLang="en-US" sz="1800" dirty="0">
                <a:solidFill>
                  <a:srgbClr val="6931E7"/>
                </a:solidFill>
              </a:rPr>
              <a:t>方塊</a:t>
            </a:r>
            <a:r>
              <a:rPr lang="zh-TW" altLang="en-US" sz="1800" dirty="0"/>
              <a:t>以逐一方式</a:t>
            </a:r>
            <a:r>
              <a:rPr lang="en-US" altLang="zh-TW" sz="1800" dirty="0"/>
              <a:t>(elementwise)</a:t>
            </a:r>
            <a:r>
              <a:rPr lang="zh-TW" altLang="en-US" sz="1800" dirty="0"/>
              <a:t>乘以 </a:t>
            </a:r>
            <a:r>
              <a:rPr lang="en-US" altLang="zh-TW" sz="1800" dirty="0"/>
              <a:t>3D </a:t>
            </a:r>
            <a:r>
              <a:rPr lang="zh-TW" altLang="en-US" sz="1800" dirty="0"/>
              <a:t>過濾器（顯示為灰色）。 在這種情況下，過濾器有 </a:t>
            </a:r>
            <a:r>
              <a:rPr lang="en-US" altLang="zh-TW" sz="1800" dirty="0"/>
              <a:t>3x3x3=27 </a:t>
            </a:r>
            <a:r>
              <a:rPr lang="zh-TW" altLang="en-US" sz="1800" dirty="0"/>
              <a:t>個權重。 當這些權重按元素相乘然後</a:t>
            </a:r>
            <a:r>
              <a:rPr lang="en-US" altLang="zh-TW" sz="1800" dirty="0"/>
              <a:t>, 27</a:t>
            </a:r>
            <a:r>
              <a:rPr lang="zh-TW" altLang="en-US" sz="1800" dirty="0"/>
              <a:t>項求和，它給出一個最後值。</a:t>
            </a:r>
          </a:p>
        </p:txBody>
      </p:sp>
      <p:pic>
        <p:nvPicPr>
          <p:cNvPr id="4" name="圖片 3"/>
          <p:cNvPicPr>
            <a:picLocks noChangeAspect="1"/>
          </p:cNvPicPr>
          <p:nvPr/>
        </p:nvPicPr>
        <p:blipFill>
          <a:blip r:embed="rId2"/>
          <a:stretch>
            <a:fillRect/>
          </a:stretch>
        </p:blipFill>
        <p:spPr>
          <a:xfrm>
            <a:off x="3131840" y="2708920"/>
            <a:ext cx="5372100" cy="3924300"/>
          </a:xfrm>
          <a:prstGeom prst="rect">
            <a:avLst/>
          </a:prstGeom>
        </p:spPr>
      </p:pic>
      <p:pic>
        <p:nvPicPr>
          <p:cNvPr id="5" name="圖片 4"/>
          <p:cNvPicPr>
            <a:picLocks noChangeAspect="1"/>
          </p:cNvPicPr>
          <p:nvPr/>
        </p:nvPicPr>
        <p:blipFill>
          <a:blip r:embed="rId3"/>
          <a:stretch>
            <a:fillRect/>
          </a:stretch>
        </p:blipFill>
        <p:spPr>
          <a:xfrm>
            <a:off x="6084168" y="4403659"/>
            <a:ext cx="1324160" cy="905001"/>
          </a:xfrm>
          <a:prstGeom prst="rect">
            <a:avLst/>
          </a:prstGeom>
        </p:spPr>
      </p:pic>
      <p:sp>
        <p:nvSpPr>
          <p:cNvPr id="7" name="矩形 6"/>
          <p:cNvSpPr/>
          <p:nvPr/>
        </p:nvSpPr>
        <p:spPr>
          <a:xfrm>
            <a:off x="6228184" y="3989405"/>
            <a:ext cx="1399742" cy="246221"/>
          </a:xfrm>
          <a:prstGeom prst="rect">
            <a:avLst/>
          </a:prstGeom>
        </p:spPr>
        <p:txBody>
          <a:bodyPr wrap="none">
            <a:spAutoFit/>
          </a:bodyPr>
          <a:lstStyle/>
          <a:p>
            <a:r>
              <a:rPr lang="en-US" altLang="zh-TW" sz="1000" dirty="0"/>
              <a:t>Filter</a:t>
            </a:r>
            <a:r>
              <a:rPr lang="zh-TW" altLang="en-US" sz="1000" dirty="0"/>
              <a:t>有</a:t>
            </a:r>
            <a:r>
              <a:rPr lang="en-US" altLang="zh-TW" sz="1000" dirty="0"/>
              <a:t>3x3x3=27 </a:t>
            </a:r>
            <a:r>
              <a:rPr lang="zh-TW" altLang="en-US" sz="1000" dirty="0"/>
              <a:t>個值</a:t>
            </a:r>
          </a:p>
        </p:txBody>
      </p:sp>
      <p:sp>
        <p:nvSpPr>
          <p:cNvPr id="8" name="文字方塊 7"/>
          <p:cNvSpPr txBox="1"/>
          <p:nvPr/>
        </p:nvSpPr>
        <p:spPr>
          <a:xfrm rot="2857936">
            <a:off x="5754787" y="3724853"/>
            <a:ext cx="579005" cy="923330"/>
          </a:xfrm>
          <a:prstGeom prst="rect">
            <a:avLst/>
          </a:prstGeom>
          <a:noFill/>
        </p:spPr>
        <p:txBody>
          <a:bodyPr wrap="none" rtlCol="0">
            <a:spAutoFit/>
          </a:bodyPr>
          <a:lstStyle/>
          <a:p>
            <a:r>
              <a:rPr lang="en-US" altLang="zh-TW" sz="5400" b="1" dirty="0"/>
              <a:t>=</a:t>
            </a:r>
            <a:endParaRPr lang="zh-TW" altLang="en-US" sz="5400" b="1" dirty="0"/>
          </a:p>
        </p:txBody>
      </p:sp>
      <p:sp>
        <p:nvSpPr>
          <p:cNvPr id="9" name="矩形 8"/>
          <p:cNvSpPr/>
          <p:nvPr/>
        </p:nvSpPr>
        <p:spPr>
          <a:xfrm>
            <a:off x="6938216" y="4348328"/>
            <a:ext cx="2161461" cy="507831"/>
          </a:xfrm>
          <a:prstGeom prst="rect">
            <a:avLst/>
          </a:prstGeom>
        </p:spPr>
        <p:txBody>
          <a:bodyPr wrap="square">
            <a:spAutoFit/>
          </a:bodyPr>
          <a:lstStyle/>
          <a:p>
            <a:r>
              <a:rPr lang="zh-TW" altLang="en-US" sz="900" dirty="0"/>
              <a:t>一對一相乘的值</a:t>
            </a:r>
            <a:r>
              <a:rPr lang="en-US" altLang="zh-TW" sz="900" dirty="0"/>
              <a:t>=</a:t>
            </a:r>
            <a:r>
              <a:rPr lang="zh-TW" altLang="en-US" sz="900" dirty="0"/>
              <a:t>每個輸入值乘上權重</a:t>
            </a:r>
            <a:r>
              <a:rPr lang="en-US" altLang="zh-TW" sz="900" dirty="0"/>
              <a:t>.</a:t>
            </a:r>
            <a:r>
              <a:rPr lang="zh-TW" altLang="en-US" sz="900" dirty="0"/>
              <a:t>可視為每條線代表一個權重</a:t>
            </a:r>
            <a:r>
              <a:rPr lang="en-US" altLang="zh-TW" sz="900" dirty="0"/>
              <a:t>.filter</a:t>
            </a:r>
            <a:r>
              <a:rPr lang="zh-TW" altLang="en-US" sz="900" dirty="0"/>
              <a:t>有</a:t>
            </a:r>
            <a:r>
              <a:rPr lang="en-US" altLang="zh-TW" sz="900" dirty="0"/>
              <a:t>3x3x3=27 </a:t>
            </a:r>
            <a:r>
              <a:rPr lang="zh-TW" altLang="en-US" sz="900" dirty="0"/>
              <a:t>個權重</a:t>
            </a:r>
            <a:r>
              <a:rPr lang="en-US" altLang="zh-TW" sz="900" dirty="0"/>
              <a:t>(</a:t>
            </a:r>
            <a:r>
              <a:rPr lang="zh-TW" altLang="en-US" sz="900" dirty="0"/>
              <a:t>可訓練的參數</a:t>
            </a:r>
            <a:r>
              <a:rPr lang="en-US" altLang="zh-TW" sz="900" dirty="0"/>
              <a:t>)</a:t>
            </a:r>
            <a:endParaRPr lang="zh-TW" altLang="en-US" sz="900" dirty="0"/>
          </a:p>
        </p:txBody>
      </p:sp>
      <p:sp>
        <p:nvSpPr>
          <p:cNvPr id="11" name="文字方塊 10"/>
          <p:cNvSpPr txBox="1"/>
          <p:nvPr/>
        </p:nvSpPr>
        <p:spPr>
          <a:xfrm>
            <a:off x="7213180" y="3156667"/>
            <a:ext cx="1010213" cy="307777"/>
          </a:xfrm>
          <a:prstGeom prst="rect">
            <a:avLst/>
          </a:prstGeom>
          <a:noFill/>
        </p:spPr>
        <p:txBody>
          <a:bodyPr wrap="none" rtlCol="0">
            <a:spAutoFit/>
          </a:bodyPr>
          <a:lstStyle/>
          <a:p>
            <a:r>
              <a:rPr lang="en-US" altLang="zh-TW" sz="1400" b="1" dirty="0"/>
              <a:t>Sum(27</a:t>
            </a:r>
            <a:r>
              <a:rPr lang="zh-TW" altLang="en-US" sz="1400" b="1" dirty="0"/>
              <a:t>格</a:t>
            </a:r>
            <a:r>
              <a:rPr lang="en-US" altLang="zh-TW" sz="1400" b="1" dirty="0"/>
              <a:t>)</a:t>
            </a:r>
            <a:endParaRPr lang="zh-TW" altLang="en-US" sz="1400" b="1" dirty="0"/>
          </a:p>
        </p:txBody>
      </p:sp>
    </p:spTree>
    <p:extLst>
      <p:ext uri="{BB962C8B-B14F-4D97-AF65-F5344CB8AC3E}">
        <p14:creationId xmlns:p14="http://schemas.microsoft.com/office/powerpoint/2010/main" val="15155415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27584" y="202657"/>
            <a:ext cx="7416824" cy="6655343"/>
          </a:xfrm>
          <a:prstGeom prst="rect">
            <a:avLst/>
          </a:prstGeom>
        </p:spPr>
      </p:pic>
      <p:sp>
        <p:nvSpPr>
          <p:cNvPr id="6" name="矩形 5"/>
          <p:cNvSpPr/>
          <p:nvPr/>
        </p:nvSpPr>
        <p:spPr>
          <a:xfrm>
            <a:off x="7596336" y="620688"/>
            <a:ext cx="1444626" cy="246221"/>
          </a:xfrm>
          <a:prstGeom prst="rect">
            <a:avLst/>
          </a:prstGeom>
        </p:spPr>
        <p:txBody>
          <a:bodyPr wrap="none">
            <a:spAutoFit/>
          </a:bodyPr>
          <a:lstStyle/>
          <a:p>
            <a:r>
              <a:rPr lang="en-US" altLang="zh-TW" sz="1000" dirty="0"/>
              <a:t>3= (-2+2)+(-1+2)+(1)+1</a:t>
            </a:r>
            <a:endParaRPr lang="zh-TW" altLang="en-US" sz="1000" dirty="0"/>
          </a:p>
        </p:txBody>
      </p:sp>
    </p:spTree>
    <p:extLst>
      <p:ext uri="{BB962C8B-B14F-4D97-AF65-F5344CB8AC3E}">
        <p14:creationId xmlns:p14="http://schemas.microsoft.com/office/powerpoint/2010/main" val="289354535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79388" y="188640"/>
            <a:ext cx="8964612" cy="720725"/>
          </a:xfrm>
        </p:spPr>
        <p:txBody>
          <a:bodyPr/>
          <a:lstStyle/>
          <a:p>
            <a:r>
              <a:rPr lang="en-US" altLang="zh-TW" sz="3200" dirty="0"/>
              <a:t>CNN</a:t>
            </a:r>
            <a:r>
              <a:rPr lang="zh-TW" altLang="en-US" sz="3200" dirty="0"/>
              <a:t>的慣用語</a:t>
            </a:r>
            <a:r>
              <a:rPr lang="en-US" altLang="zh-TW" sz="3200" dirty="0"/>
              <a:t>(</a:t>
            </a:r>
            <a:r>
              <a:rPr lang="zh-TW" altLang="en-US" sz="3200" dirty="0"/>
              <a:t>文章中</a:t>
            </a:r>
            <a:r>
              <a:rPr lang="en-US" altLang="zh-TW" sz="3200"/>
              <a:t>) </a:t>
            </a:r>
            <a:r>
              <a:rPr lang="zh-TW" altLang="en-US" sz="3200">
                <a:solidFill>
                  <a:srgbClr val="0070C0"/>
                </a:solidFill>
              </a:rPr>
              <a:t>頂</a:t>
            </a:r>
            <a:r>
              <a:rPr lang="en-US" altLang="zh-TW" sz="3200">
                <a:solidFill>
                  <a:srgbClr val="0070C0"/>
                </a:solidFill>
              </a:rPr>
              <a:t>/</a:t>
            </a:r>
            <a:r>
              <a:rPr lang="zh-TW" altLang="en-US" sz="3200">
                <a:solidFill>
                  <a:srgbClr val="0070C0"/>
                </a:solidFill>
              </a:rPr>
              <a:t>底</a:t>
            </a:r>
            <a:r>
              <a:rPr lang="en-US" altLang="zh-TW" sz="3200">
                <a:solidFill>
                  <a:srgbClr val="0070C0"/>
                </a:solidFill>
              </a:rPr>
              <a:t>?  </a:t>
            </a:r>
            <a:r>
              <a:rPr lang="zh-TW" altLang="en-US" sz="3200">
                <a:solidFill>
                  <a:srgbClr val="0070C0"/>
                </a:solidFill>
              </a:rPr>
              <a:t>高</a:t>
            </a:r>
            <a:r>
              <a:rPr lang="en-US" altLang="zh-TW" sz="3200">
                <a:solidFill>
                  <a:srgbClr val="0070C0"/>
                </a:solidFill>
              </a:rPr>
              <a:t>/</a:t>
            </a:r>
            <a:r>
              <a:rPr lang="zh-TW" altLang="en-US" sz="3200">
                <a:solidFill>
                  <a:srgbClr val="0070C0"/>
                </a:solidFill>
              </a:rPr>
              <a:t>低</a:t>
            </a:r>
            <a:r>
              <a:rPr lang="en-US" altLang="zh-TW" sz="3200">
                <a:solidFill>
                  <a:srgbClr val="0070C0"/>
                </a:solidFill>
              </a:rPr>
              <a:t>?  </a:t>
            </a:r>
            <a:r>
              <a:rPr lang="zh-TW" altLang="en-US" sz="3200">
                <a:solidFill>
                  <a:srgbClr val="0070C0"/>
                </a:solidFill>
              </a:rPr>
              <a:t>深</a:t>
            </a:r>
            <a:r>
              <a:rPr lang="en-US" altLang="zh-TW" sz="3200">
                <a:solidFill>
                  <a:srgbClr val="0070C0"/>
                </a:solidFill>
              </a:rPr>
              <a:t>/</a:t>
            </a:r>
            <a:r>
              <a:rPr lang="zh-TW" altLang="en-US" sz="3200">
                <a:solidFill>
                  <a:srgbClr val="0070C0"/>
                </a:solidFill>
              </a:rPr>
              <a:t>淺</a:t>
            </a:r>
            <a:r>
              <a:rPr lang="en-US" altLang="zh-TW" sz="3200" dirty="0">
                <a:solidFill>
                  <a:srgbClr val="0070C0"/>
                </a:solidFill>
              </a:rPr>
              <a:t>?</a:t>
            </a:r>
            <a:endParaRPr lang="zh-TW" altLang="en-US" sz="3200" dirty="0">
              <a:solidFill>
                <a:srgbClr val="0070C0"/>
              </a:solidFill>
            </a:endParaRPr>
          </a:p>
        </p:txBody>
      </p:sp>
      <p:sp>
        <p:nvSpPr>
          <p:cNvPr id="6" name="內容版面配置區 5"/>
          <p:cNvSpPr>
            <a:spLocks noGrp="1"/>
          </p:cNvSpPr>
          <p:nvPr>
            <p:ph idx="1"/>
          </p:nvPr>
        </p:nvSpPr>
        <p:spPr/>
        <p:txBody>
          <a:bodyPr/>
          <a:lstStyle/>
          <a:p>
            <a:r>
              <a:rPr lang="zh-TW" altLang="en-US" sz="1800" b="0" dirty="0">
                <a:effectLst/>
              </a:rPr>
              <a:t>較低層</a:t>
            </a:r>
            <a:r>
              <a:rPr lang="en-US" altLang="zh-TW" sz="1800" b="0" dirty="0">
                <a:effectLst/>
              </a:rPr>
              <a:t>(low; </a:t>
            </a:r>
            <a:r>
              <a:rPr lang="zh-TW" altLang="en-US" sz="1800" b="0" dirty="0">
                <a:effectLst/>
              </a:rPr>
              <a:t>底</a:t>
            </a:r>
            <a:r>
              <a:rPr lang="en-US" altLang="zh-TW" sz="1800" b="0" dirty="0">
                <a:effectLst/>
              </a:rPr>
              <a:t>:bottom; </a:t>
            </a:r>
            <a:r>
              <a:rPr lang="zh-TW" altLang="en-US" sz="1800" b="0" dirty="0">
                <a:effectLst/>
              </a:rPr>
              <a:t>淺</a:t>
            </a:r>
            <a:r>
              <a:rPr lang="en-US" altLang="zh-TW" sz="1800" b="0" dirty="0">
                <a:effectLst/>
              </a:rPr>
              <a:t>:shallow)</a:t>
            </a:r>
            <a:r>
              <a:rPr lang="zh-TW" altLang="en-US" sz="1800" b="0" dirty="0">
                <a:effectLst/>
              </a:rPr>
              <a:t>一般是指離輸入層</a:t>
            </a:r>
            <a:r>
              <a:rPr lang="en-US" altLang="zh-TW" sz="1800" b="0" dirty="0">
                <a:effectLst/>
              </a:rPr>
              <a:t>(input)</a:t>
            </a:r>
            <a:r>
              <a:rPr lang="zh-TW" altLang="en-US" sz="1800" b="0" dirty="0">
                <a:effectLst/>
              </a:rPr>
              <a:t>最近的層。 這是因為靠近輸入的層代表較低級特徵，如漸層變化和邊緣，若將神經網絡視為從輸入開始並構建更複雜表示的層次結構，“最低”可能指的是“層次結構中的較低點”</a:t>
            </a:r>
            <a:endParaRPr lang="en-US" altLang="zh-TW" sz="1800" b="0" dirty="0">
              <a:effectLst/>
            </a:endParaRPr>
          </a:p>
          <a:p>
            <a:endParaRPr lang="en-US" altLang="zh-TW" sz="1800" b="0" dirty="0">
              <a:effectLst/>
            </a:endParaRPr>
          </a:p>
          <a:p>
            <a:r>
              <a:rPr lang="zh-TW" altLang="en-US" sz="1800" b="0" dirty="0">
                <a:effectLst/>
              </a:rPr>
              <a:t>而靠近輸出</a:t>
            </a:r>
            <a:r>
              <a:rPr lang="en-US" altLang="zh-TW" sz="1800" b="0" dirty="0">
                <a:effectLst/>
              </a:rPr>
              <a:t>(output)</a:t>
            </a:r>
            <a:r>
              <a:rPr lang="zh-TW" altLang="en-US" sz="1800" b="0" dirty="0">
                <a:effectLst/>
              </a:rPr>
              <a:t>的較高層</a:t>
            </a:r>
            <a:r>
              <a:rPr lang="en-US" altLang="zh-TW" sz="1800" b="0" dirty="0">
                <a:effectLst/>
              </a:rPr>
              <a:t>(high; </a:t>
            </a:r>
            <a:r>
              <a:rPr lang="zh-TW" altLang="en-US" sz="1800" b="0" dirty="0">
                <a:effectLst/>
              </a:rPr>
              <a:t>頂</a:t>
            </a:r>
            <a:r>
              <a:rPr lang="en-US" altLang="zh-TW" sz="1800" b="0" dirty="0">
                <a:effectLst/>
              </a:rPr>
              <a:t>:top; </a:t>
            </a:r>
            <a:r>
              <a:rPr lang="zh-TW" altLang="en-US" sz="1800" b="0" dirty="0">
                <a:effectLst/>
              </a:rPr>
              <a:t>深</a:t>
            </a:r>
            <a:r>
              <a:rPr lang="en-US" altLang="zh-TW" sz="1800" b="0" dirty="0">
                <a:effectLst/>
              </a:rPr>
              <a:t>:deep)</a:t>
            </a:r>
            <a:r>
              <a:rPr lang="zh-TW" altLang="en-US" sz="1800" b="0" dirty="0">
                <a:effectLst/>
              </a:rPr>
              <a:t>代表高級特徵，如元件和目。</a:t>
            </a:r>
          </a:p>
        </p:txBody>
      </p:sp>
      <p:pic>
        <p:nvPicPr>
          <p:cNvPr id="7" name="圖片 6"/>
          <p:cNvPicPr>
            <a:picLocks noChangeAspect="1"/>
          </p:cNvPicPr>
          <p:nvPr/>
        </p:nvPicPr>
        <p:blipFill>
          <a:blip r:embed="rId2"/>
          <a:stretch>
            <a:fillRect/>
          </a:stretch>
        </p:blipFill>
        <p:spPr>
          <a:xfrm>
            <a:off x="179388" y="2906068"/>
            <a:ext cx="8584948" cy="3288035"/>
          </a:xfrm>
          <a:prstGeom prst="rect">
            <a:avLst/>
          </a:prstGeom>
        </p:spPr>
      </p:pic>
      <p:sp>
        <p:nvSpPr>
          <p:cNvPr id="8" name="文字方塊 7"/>
          <p:cNvSpPr txBox="1"/>
          <p:nvPr/>
        </p:nvSpPr>
        <p:spPr>
          <a:xfrm>
            <a:off x="7364401" y="2859563"/>
            <a:ext cx="788999" cy="738664"/>
          </a:xfrm>
          <a:prstGeom prst="rect">
            <a:avLst/>
          </a:prstGeom>
          <a:noFill/>
        </p:spPr>
        <p:txBody>
          <a:bodyPr wrap="none" rtlCol="0">
            <a:spAutoFit/>
          </a:bodyPr>
          <a:lstStyle/>
          <a:p>
            <a:r>
              <a:rPr lang="en-US" altLang="zh-TW" sz="1400" dirty="0">
                <a:solidFill>
                  <a:srgbClr val="0070C0"/>
                </a:solidFill>
              </a:rPr>
              <a:t>Top </a:t>
            </a:r>
            <a:r>
              <a:rPr lang="zh-TW" altLang="en-US" sz="1400" dirty="0">
                <a:solidFill>
                  <a:srgbClr val="0070C0"/>
                </a:solidFill>
              </a:rPr>
              <a:t>頂</a:t>
            </a:r>
            <a:endParaRPr lang="en-US" altLang="zh-TW" sz="1400" dirty="0">
              <a:solidFill>
                <a:srgbClr val="0070C0"/>
              </a:solidFill>
            </a:endParaRPr>
          </a:p>
          <a:p>
            <a:r>
              <a:rPr lang="en-US" altLang="zh-TW" sz="1400" dirty="0">
                <a:solidFill>
                  <a:srgbClr val="0070C0"/>
                </a:solidFill>
              </a:rPr>
              <a:t>High </a:t>
            </a:r>
            <a:r>
              <a:rPr lang="zh-TW" altLang="en-US" sz="1400" dirty="0">
                <a:solidFill>
                  <a:srgbClr val="0070C0"/>
                </a:solidFill>
              </a:rPr>
              <a:t>高</a:t>
            </a:r>
            <a:endParaRPr lang="en-US" altLang="zh-TW" sz="1400" dirty="0">
              <a:solidFill>
                <a:srgbClr val="0070C0"/>
              </a:solidFill>
            </a:endParaRPr>
          </a:p>
          <a:p>
            <a:r>
              <a:rPr lang="en-US" altLang="zh-TW" sz="1400" dirty="0">
                <a:solidFill>
                  <a:srgbClr val="0070C0"/>
                </a:solidFill>
              </a:rPr>
              <a:t>Deep </a:t>
            </a:r>
            <a:r>
              <a:rPr lang="zh-TW" altLang="en-US" sz="1400" dirty="0">
                <a:solidFill>
                  <a:srgbClr val="0070C0"/>
                </a:solidFill>
              </a:rPr>
              <a:t>深</a:t>
            </a:r>
          </a:p>
        </p:txBody>
      </p:sp>
      <p:sp>
        <p:nvSpPr>
          <p:cNvPr id="9" name="文字方塊 8"/>
          <p:cNvSpPr txBox="1"/>
          <p:nvPr/>
        </p:nvSpPr>
        <p:spPr>
          <a:xfrm>
            <a:off x="4015197" y="2859563"/>
            <a:ext cx="997389" cy="738664"/>
          </a:xfrm>
          <a:prstGeom prst="rect">
            <a:avLst/>
          </a:prstGeom>
          <a:noFill/>
        </p:spPr>
        <p:txBody>
          <a:bodyPr wrap="none" rtlCol="0">
            <a:spAutoFit/>
          </a:bodyPr>
          <a:lstStyle/>
          <a:p>
            <a:r>
              <a:rPr lang="en-US" altLang="zh-TW" sz="1400" dirty="0">
                <a:solidFill>
                  <a:srgbClr val="0070C0"/>
                </a:solidFill>
              </a:rPr>
              <a:t>Bottom </a:t>
            </a:r>
            <a:r>
              <a:rPr lang="zh-TW" altLang="en-US" sz="1400" dirty="0">
                <a:solidFill>
                  <a:srgbClr val="0070C0"/>
                </a:solidFill>
              </a:rPr>
              <a:t>底</a:t>
            </a:r>
            <a:endParaRPr lang="en-US" altLang="zh-TW" sz="1400" dirty="0">
              <a:solidFill>
                <a:srgbClr val="0070C0"/>
              </a:solidFill>
            </a:endParaRPr>
          </a:p>
          <a:p>
            <a:r>
              <a:rPr lang="en-US" altLang="zh-TW" sz="1400" dirty="0">
                <a:solidFill>
                  <a:srgbClr val="0070C0"/>
                </a:solidFill>
              </a:rPr>
              <a:t>Low </a:t>
            </a:r>
            <a:r>
              <a:rPr lang="zh-TW" altLang="en-US" sz="1400" dirty="0">
                <a:solidFill>
                  <a:srgbClr val="0070C0"/>
                </a:solidFill>
              </a:rPr>
              <a:t>低</a:t>
            </a:r>
            <a:endParaRPr lang="en-US" altLang="zh-TW" sz="1400" dirty="0">
              <a:solidFill>
                <a:srgbClr val="0070C0"/>
              </a:solidFill>
            </a:endParaRPr>
          </a:p>
          <a:p>
            <a:r>
              <a:rPr lang="en-US" altLang="zh-TW" sz="1400" dirty="0">
                <a:solidFill>
                  <a:srgbClr val="0070C0"/>
                </a:solidFill>
              </a:rPr>
              <a:t>Shallow </a:t>
            </a:r>
            <a:r>
              <a:rPr lang="zh-TW" altLang="en-US" sz="1400" dirty="0">
                <a:solidFill>
                  <a:srgbClr val="0070C0"/>
                </a:solidFill>
              </a:rPr>
              <a:t>淺</a:t>
            </a:r>
          </a:p>
        </p:txBody>
      </p:sp>
      <p:sp>
        <p:nvSpPr>
          <p:cNvPr id="10" name="文字方塊 9"/>
          <p:cNvSpPr txBox="1"/>
          <p:nvPr/>
        </p:nvSpPr>
        <p:spPr>
          <a:xfrm>
            <a:off x="5004048" y="3290450"/>
            <a:ext cx="399468" cy="307777"/>
          </a:xfrm>
          <a:prstGeom prst="rect">
            <a:avLst/>
          </a:prstGeom>
          <a:noFill/>
        </p:spPr>
        <p:txBody>
          <a:bodyPr wrap="none" rtlCol="0">
            <a:spAutoFit/>
          </a:bodyPr>
          <a:lstStyle/>
          <a:p>
            <a:r>
              <a:rPr lang="en-US" altLang="zh-TW" sz="1400" dirty="0">
                <a:solidFill>
                  <a:srgbClr val="0070C0"/>
                </a:solidFill>
              </a:rPr>
              <a:t>1</a:t>
            </a:r>
            <a:r>
              <a:rPr lang="en-US" altLang="zh-TW" sz="1400" baseline="30000" dirty="0">
                <a:solidFill>
                  <a:srgbClr val="0070C0"/>
                </a:solidFill>
              </a:rPr>
              <a:t>st</a:t>
            </a:r>
            <a:r>
              <a:rPr lang="en-US" altLang="zh-TW" sz="1400" dirty="0">
                <a:solidFill>
                  <a:srgbClr val="0070C0"/>
                </a:solidFill>
              </a:rPr>
              <a:t> </a:t>
            </a:r>
            <a:endParaRPr lang="zh-TW" altLang="en-US" sz="1400" dirty="0">
              <a:solidFill>
                <a:srgbClr val="0070C0"/>
              </a:solidFill>
            </a:endParaRPr>
          </a:p>
        </p:txBody>
      </p:sp>
      <p:sp>
        <p:nvSpPr>
          <p:cNvPr id="11" name="文字方塊 10"/>
          <p:cNvSpPr txBox="1"/>
          <p:nvPr/>
        </p:nvSpPr>
        <p:spPr>
          <a:xfrm>
            <a:off x="5902176" y="3296882"/>
            <a:ext cx="1245854" cy="307777"/>
          </a:xfrm>
          <a:prstGeom prst="rect">
            <a:avLst/>
          </a:prstGeom>
          <a:noFill/>
        </p:spPr>
        <p:txBody>
          <a:bodyPr wrap="none" rtlCol="0">
            <a:spAutoFit/>
          </a:bodyPr>
          <a:lstStyle/>
          <a:p>
            <a:r>
              <a:rPr lang="en-US" altLang="zh-TW" sz="1400" dirty="0">
                <a:solidFill>
                  <a:srgbClr val="0070C0"/>
                </a:solidFill>
              </a:rPr>
              <a:t>2</a:t>
            </a:r>
            <a:r>
              <a:rPr lang="en-US" altLang="zh-TW" sz="1400" baseline="30000" dirty="0">
                <a:solidFill>
                  <a:srgbClr val="0070C0"/>
                </a:solidFill>
              </a:rPr>
              <a:t>nd</a:t>
            </a:r>
            <a:r>
              <a:rPr lang="en-US" altLang="zh-TW" sz="1400" dirty="0">
                <a:solidFill>
                  <a:srgbClr val="0070C0"/>
                </a:solidFill>
              </a:rPr>
              <a:t>………….. </a:t>
            </a:r>
            <a:endParaRPr lang="zh-TW" altLang="en-US" sz="1400" dirty="0">
              <a:solidFill>
                <a:srgbClr val="0070C0"/>
              </a:solidFill>
            </a:endParaRPr>
          </a:p>
        </p:txBody>
      </p:sp>
    </p:spTree>
    <p:extLst>
      <p:ext uri="{BB962C8B-B14F-4D97-AF65-F5344CB8AC3E}">
        <p14:creationId xmlns:p14="http://schemas.microsoft.com/office/powerpoint/2010/main" val="38814106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715125"/>
          </a:xfrm>
          <a:prstGeom prst="rect">
            <a:avLst/>
          </a:prstGeom>
        </p:spPr>
      </p:pic>
      <p:sp>
        <p:nvSpPr>
          <p:cNvPr id="3" name="文字方塊 2"/>
          <p:cNvSpPr txBox="1"/>
          <p:nvPr/>
        </p:nvSpPr>
        <p:spPr>
          <a:xfrm>
            <a:off x="539552" y="620688"/>
            <a:ext cx="800219" cy="461665"/>
          </a:xfrm>
          <a:prstGeom prst="rect">
            <a:avLst/>
          </a:prstGeom>
          <a:noFill/>
        </p:spPr>
        <p:txBody>
          <a:bodyPr wrap="none" rtlCol="0">
            <a:spAutoFit/>
          </a:bodyPr>
          <a:lstStyle/>
          <a:p>
            <a:r>
              <a:rPr lang="zh-TW" altLang="en-US" dirty="0"/>
              <a:t>動畫</a:t>
            </a:r>
          </a:p>
        </p:txBody>
      </p:sp>
    </p:spTree>
    <p:extLst>
      <p:ext uri="{BB962C8B-B14F-4D97-AF65-F5344CB8AC3E}">
        <p14:creationId xmlns:p14="http://schemas.microsoft.com/office/powerpoint/2010/main" val="95690171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3"/>
            <a:ext cx="8857108" cy="1224135"/>
          </a:xfrm>
        </p:spPr>
        <p:txBody>
          <a:bodyPr/>
          <a:lstStyle/>
          <a:p>
            <a:r>
              <a:rPr lang="zh-TW" altLang="en-US" sz="2400" dirty="0"/>
              <a:t>在 </a:t>
            </a:r>
            <a:r>
              <a:rPr lang="en-US" altLang="zh-TW" sz="2400" dirty="0"/>
              <a:t>CNN </a:t>
            </a:r>
            <a:r>
              <a:rPr lang="zh-TW" altLang="en-US" sz="2400" dirty="0"/>
              <a:t>中，每個新過濾器</a:t>
            </a:r>
            <a:r>
              <a:rPr lang="en-US" altLang="zh-TW" sz="2400" dirty="0"/>
              <a:t>(filter)</a:t>
            </a:r>
            <a:r>
              <a:rPr lang="zh-TW" altLang="en-US" sz="2400" dirty="0"/>
              <a:t>的每個輸入通道</a:t>
            </a:r>
            <a:r>
              <a:rPr lang="en-US" altLang="zh-TW" sz="2400" dirty="0"/>
              <a:t>(channel)</a:t>
            </a:r>
            <a:r>
              <a:rPr lang="zh-TW" altLang="en-US" sz="2400" dirty="0"/>
              <a:t>是否具有不同的權重，或者跨輸入通道使用的每個過濾器的權重是否相同？</a:t>
            </a:r>
          </a:p>
        </p:txBody>
      </p:sp>
      <p:sp>
        <p:nvSpPr>
          <p:cNvPr id="3" name="內容版面配置區 2"/>
          <p:cNvSpPr>
            <a:spLocks noGrp="1"/>
          </p:cNvSpPr>
          <p:nvPr>
            <p:ph idx="1"/>
          </p:nvPr>
        </p:nvSpPr>
        <p:spPr>
          <a:xfrm>
            <a:off x="179388" y="1484784"/>
            <a:ext cx="8857108" cy="5616624"/>
          </a:xfrm>
        </p:spPr>
        <p:txBody>
          <a:bodyPr/>
          <a:lstStyle/>
          <a:p>
            <a:pPr marL="285750" indent="-285750">
              <a:buFont typeface="Arial" panose="020B0604020202020204" pitchFamily="34" charset="0"/>
              <a:buChar char="•"/>
            </a:pPr>
            <a:r>
              <a:rPr lang="zh-TW" altLang="en-US" sz="1800" b="0" dirty="0">
                <a:solidFill>
                  <a:srgbClr val="6931E7"/>
                </a:solidFill>
                <a:effectLst/>
              </a:rPr>
              <a:t>那麼，每個輸入通道</a:t>
            </a:r>
            <a:r>
              <a:rPr lang="en-US" altLang="zh-TW" sz="1800" dirty="0">
                <a:solidFill>
                  <a:srgbClr val="6931E7"/>
                </a:solidFill>
              </a:rPr>
              <a:t>(channel)</a:t>
            </a:r>
            <a:r>
              <a:rPr lang="zh-TW" altLang="en-US" sz="1800" b="0" dirty="0">
                <a:solidFill>
                  <a:srgbClr val="6931E7"/>
                </a:solidFill>
                <a:effectLst/>
              </a:rPr>
              <a:t>都有單獨的過濾器</a:t>
            </a:r>
            <a:r>
              <a:rPr lang="en-US" altLang="zh-TW" sz="1800" dirty="0">
                <a:solidFill>
                  <a:srgbClr val="6931E7"/>
                </a:solidFill>
              </a:rPr>
              <a:t>(filter)</a:t>
            </a:r>
            <a:r>
              <a:rPr lang="zh-TW" altLang="en-US" sz="1800" b="0" dirty="0">
                <a:solidFill>
                  <a:srgbClr val="6931E7"/>
                </a:solidFill>
                <a:effectLst/>
              </a:rPr>
              <a:t>嗎？</a:t>
            </a:r>
          </a:p>
          <a:p>
            <a:r>
              <a:rPr lang="zh-TW" altLang="en-US" sz="1800" b="0" dirty="0">
                <a:effectLst/>
              </a:rPr>
              <a:t>是的，</a:t>
            </a:r>
            <a:r>
              <a:rPr lang="en-US" altLang="zh-TW" sz="1800" b="0" dirty="0">
                <a:effectLst/>
              </a:rPr>
              <a:t>2D </a:t>
            </a:r>
            <a:r>
              <a:rPr lang="zh-TW" altLang="en-US" sz="1800" b="0" dirty="0">
                <a:effectLst/>
              </a:rPr>
              <a:t>過濾器</a:t>
            </a:r>
            <a:r>
              <a:rPr lang="en-US" altLang="zh-TW" sz="1800" dirty="0"/>
              <a:t>(filter)</a:t>
            </a:r>
            <a:r>
              <a:rPr lang="zh-TW" altLang="en-US" sz="1800" b="0" dirty="0">
                <a:effectLst/>
              </a:rPr>
              <a:t>的數量與圖像中的輸入通道數量一樣多。 </a:t>
            </a:r>
            <a:endParaRPr lang="en-US" altLang="zh-TW" sz="1800" b="0" dirty="0">
              <a:effectLst/>
            </a:endParaRPr>
          </a:p>
          <a:p>
            <a:r>
              <a:rPr lang="zh-TW" altLang="en-US" sz="1800" b="0" dirty="0">
                <a:effectLst/>
              </a:rPr>
              <a:t>但是，如果您認為對於具有多個通道的輸入矩陣，實際上為一個 </a:t>
            </a:r>
            <a:r>
              <a:rPr lang="en-US" altLang="zh-TW" sz="1800" b="0" dirty="0">
                <a:effectLst/>
              </a:rPr>
              <a:t>3D </a:t>
            </a:r>
            <a:r>
              <a:rPr lang="zh-TW" altLang="en-US" sz="1800" b="0" dirty="0">
                <a:effectLst/>
              </a:rPr>
              <a:t>過濾器，這對理解上會有所幫助。</a:t>
            </a:r>
          </a:p>
          <a:p>
            <a:endParaRPr lang="zh-TW" altLang="en-US" sz="1800" b="0" dirty="0">
              <a:effectLst/>
            </a:endParaRPr>
          </a:p>
          <a:p>
            <a:pPr marL="285750" indent="-285750">
              <a:buFont typeface="Arial" panose="020B0604020202020204" pitchFamily="34" charset="0"/>
              <a:buChar char="•"/>
            </a:pPr>
            <a:r>
              <a:rPr lang="zh-TW" altLang="en-US" sz="1800" b="0">
                <a:solidFill>
                  <a:srgbClr val="6931E7"/>
                </a:solidFill>
                <a:effectLst/>
              </a:rPr>
              <a:t>那麼</a:t>
            </a:r>
            <a:r>
              <a:rPr lang="zh-TW" altLang="en-US" sz="1800" b="0" dirty="0">
                <a:solidFill>
                  <a:srgbClr val="6931E7"/>
                </a:solidFill>
                <a:effectLst/>
              </a:rPr>
              <a:t>為什麼實際上為一個 </a:t>
            </a:r>
            <a:r>
              <a:rPr lang="en-US" altLang="zh-TW" sz="1800" b="0" dirty="0">
                <a:solidFill>
                  <a:srgbClr val="6931E7"/>
                </a:solidFill>
                <a:effectLst/>
              </a:rPr>
              <a:t>3D </a:t>
            </a:r>
            <a:r>
              <a:rPr lang="zh-TW" altLang="en-US" sz="1800" b="0" dirty="0">
                <a:solidFill>
                  <a:srgbClr val="6931E7"/>
                </a:solidFill>
                <a:effectLst/>
              </a:rPr>
              <a:t>過濾器會這被稱為 </a:t>
            </a:r>
            <a:r>
              <a:rPr lang="en-US" altLang="zh-TW" sz="1800" b="0" dirty="0">
                <a:solidFill>
                  <a:srgbClr val="6931E7"/>
                </a:solidFill>
                <a:effectLst/>
              </a:rPr>
              <a:t>2D </a:t>
            </a:r>
            <a:r>
              <a:rPr lang="zh-TW" altLang="en-US" sz="1800" b="0" dirty="0">
                <a:solidFill>
                  <a:srgbClr val="6931E7"/>
                </a:solidFill>
                <a:effectLst/>
              </a:rPr>
              <a:t>卷積（如果過濾器是 </a:t>
            </a:r>
            <a:r>
              <a:rPr lang="en-US" altLang="zh-TW" sz="1800" b="0" dirty="0">
                <a:solidFill>
                  <a:srgbClr val="6931E7"/>
                </a:solidFill>
                <a:effectLst/>
              </a:rPr>
              <a:t>3D </a:t>
            </a:r>
            <a:r>
              <a:rPr lang="zh-TW" altLang="en-US" sz="1800" b="0" dirty="0">
                <a:solidFill>
                  <a:srgbClr val="6931E7"/>
                </a:solidFill>
                <a:effectLst/>
              </a:rPr>
              <a:t>並且輸入矩陣是 </a:t>
            </a:r>
            <a:r>
              <a:rPr lang="en-US" altLang="zh-TW" sz="1800" b="0" dirty="0">
                <a:solidFill>
                  <a:srgbClr val="6931E7"/>
                </a:solidFill>
                <a:effectLst/>
              </a:rPr>
              <a:t>3D</a:t>
            </a:r>
            <a:r>
              <a:rPr lang="zh-TW" altLang="en-US" sz="1800" b="0" dirty="0">
                <a:solidFill>
                  <a:srgbClr val="6931E7"/>
                </a:solidFill>
                <a:effectLst/>
              </a:rPr>
              <a:t>）？</a:t>
            </a:r>
            <a:endParaRPr lang="en-US" altLang="zh-TW" sz="1800" b="0" dirty="0">
              <a:solidFill>
                <a:srgbClr val="6931E7"/>
              </a:solidFill>
              <a:effectLst/>
            </a:endParaRPr>
          </a:p>
          <a:p>
            <a:endParaRPr lang="zh-TW" altLang="en-US" sz="1800" b="0" dirty="0">
              <a:effectLst/>
            </a:endParaRPr>
          </a:p>
          <a:p>
            <a:r>
              <a:rPr lang="zh-TW" altLang="en-US" sz="1800" b="0" dirty="0">
                <a:effectLst/>
              </a:rPr>
              <a:t>這是 </a:t>
            </a:r>
            <a:r>
              <a:rPr lang="en-US" altLang="zh-TW" sz="1800" b="0" dirty="0">
                <a:effectLst/>
              </a:rPr>
              <a:t>2D </a:t>
            </a:r>
            <a:r>
              <a:rPr lang="zh-TW" altLang="en-US" sz="1800" b="0" dirty="0">
                <a:effectLst/>
              </a:rPr>
              <a:t>卷積，因為濾波器的步幅</a:t>
            </a:r>
            <a:r>
              <a:rPr lang="en-US" altLang="zh-TW" sz="1800" b="0" dirty="0">
                <a:effectLst/>
              </a:rPr>
              <a:t>(strides )</a:t>
            </a:r>
            <a:r>
              <a:rPr lang="zh-TW" altLang="en-US" sz="1800" b="0" dirty="0">
                <a:effectLst/>
              </a:rPr>
              <a:t>，僅沿高度和寬度維度（而不是深度），因此，此卷積產生的輸出也是 </a:t>
            </a:r>
            <a:r>
              <a:rPr lang="en-US" altLang="zh-TW" sz="1800" b="0" dirty="0">
                <a:effectLst/>
              </a:rPr>
              <a:t>2D </a:t>
            </a:r>
            <a:r>
              <a:rPr lang="zh-TW" altLang="en-US" sz="1800" b="0" dirty="0">
                <a:effectLst/>
              </a:rPr>
              <a:t>矩陣。 濾波器運動方向的數量決定了卷積大小的維度。</a:t>
            </a:r>
          </a:p>
          <a:p>
            <a:endParaRPr lang="zh-TW" altLang="en-US" sz="1800" b="0" dirty="0">
              <a:effectLst/>
            </a:endParaRPr>
          </a:p>
          <a:p>
            <a:r>
              <a:rPr lang="zh-TW" altLang="en-US" sz="1800" b="0" dirty="0">
                <a:effectLst/>
              </a:rPr>
              <a:t>注意：如果您通過可視化單個 </a:t>
            </a:r>
            <a:r>
              <a:rPr lang="en-US" altLang="zh-TW" sz="1800" b="0" dirty="0">
                <a:effectLst/>
              </a:rPr>
              <a:t>3D </a:t>
            </a:r>
            <a:r>
              <a:rPr lang="zh-TW" altLang="en-US" sz="1800" b="0" dirty="0">
                <a:effectLst/>
              </a:rPr>
              <a:t>過濾器而不是多個 </a:t>
            </a:r>
            <a:r>
              <a:rPr lang="en-US" altLang="zh-TW" sz="1800" b="0" dirty="0">
                <a:effectLst/>
              </a:rPr>
              <a:t>2D </a:t>
            </a:r>
            <a:r>
              <a:rPr lang="zh-TW" altLang="en-US" sz="1800" b="0" dirty="0">
                <a:effectLst/>
              </a:rPr>
              <a:t>過濾器（每層一個）來建立您的理解，那麼您將很容易理解更複雜的 </a:t>
            </a:r>
            <a:r>
              <a:rPr lang="en-US" altLang="zh-TW" sz="1800" b="0" dirty="0">
                <a:effectLst/>
              </a:rPr>
              <a:t>CNN </a:t>
            </a:r>
            <a:r>
              <a:rPr lang="zh-TW" altLang="en-US" sz="1800" b="0" dirty="0">
                <a:effectLst/>
              </a:rPr>
              <a:t>架構，如 </a:t>
            </a:r>
            <a:r>
              <a:rPr lang="en-US" altLang="zh-TW" sz="1800" b="0" dirty="0" err="1">
                <a:effectLst/>
              </a:rPr>
              <a:t>Resnet</a:t>
            </a:r>
            <a:r>
              <a:rPr lang="zh-TW" altLang="en-US" sz="1800" b="0" dirty="0">
                <a:effectLst/>
              </a:rPr>
              <a:t>、</a:t>
            </a:r>
            <a:r>
              <a:rPr lang="en-US" altLang="zh-TW" sz="1800" b="0" dirty="0">
                <a:effectLst/>
              </a:rPr>
              <a:t>InceptionV3 </a:t>
            </a:r>
            <a:r>
              <a:rPr lang="zh-TW" altLang="en-US" sz="1800" b="0" dirty="0">
                <a:effectLst/>
              </a:rPr>
              <a:t>等。</a:t>
            </a:r>
          </a:p>
        </p:txBody>
      </p:sp>
    </p:spTree>
    <p:extLst>
      <p:ext uri="{BB962C8B-B14F-4D97-AF65-F5344CB8AC3E}">
        <p14:creationId xmlns:p14="http://schemas.microsoft.com/office/powerpoint/2010/main" val="349224965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8698" y="188640"/>
            <a:ext cx="8264525" cy="720725"/>
          </a:xfrm>
        </p:spPr>
        <p:txBody>
          <a:bodyPr/>
          <a:lstStyle/>
          <a:p>
            <a:r>
              <a:rPr lang="zh-TW" altLang="en-US" sz="3200" dirty="0"/>
              <a:t>過濾器</a:t>
            </a:r>
            <a:r>
              <a:rPr lang="en-US" altLang="zh-TW" sz="3200" dirty="0"/>
              <a:t>(filter)</a:t>
            </a:r>
            <a:r>
              <a:rPr lang="zh-TW" altLang="en-US" sz="3200" dirty="0"/>
              <a:t>隨機初使然後經由訓練學出來的</a:t>
            </a:r>
          </a:p>
        </p:txBody>
      </p:sp>
      <p:sp>
        <p:nvSpPr>
          <p:cNvPr id="3" name="內容版面配置區 2"/>
          <p:cNvSpPr>
            <a:spLocks noGrp="1"/>
          </p:cNvSpPr>
          <p:nvPr>
            <p:ph idx="1"/>
          </p:nvPr>
        </p:nvSpPr>
        <p:spPr>
          <a:xfrm>
            <a:off x="148698" y="909365"/>
            <a:ext cx="8815790" cy="5948635"/>
          </a:xfrm>
        </p:spPr>
        <p:txBody>
          <a:bodyPr/>
          <a:lstStyle/>
          <a:p>
            <a:r>
              <a:rPr lang="en-US" altLang="zh-TW" sz="2000" b="0" dirty="0">
                <a:effectLst/>
              </a:rPr>
              <a:t>Deep Learning frameworks like </a:t>
            </a:r>
            <a:r>
              <a:rPr lang="en-US" altLang="zh-TW" sz="2000" b="0" dirty="0" err="1">
                <a:effectLst/>
              </a:rPr>
              <a:t>Tensorflow</a:t>
            </a:r>
            <a:r>
              <a:rPr lang="en-US" altLang="zh-TW" sz="2000" b="0" dirty="0">
                <a:effectLst/>
              </a:rPr>
              <a:t> and </a:t>
            </a:r>
            <a:r>
              <a:rPr lang="en-US" altLang="zh-TW" sz="2000" b="0" dirty="0" err="1">
                <a:effectLst/>
              </a:rPr>
              <a:t>Keras</a:t>
            </a:r>
            <a:r>
              <a:rPr lang="en-US" altLang="zh-TW" sz="2000" b="0" dirty="0">
                <a:effectLst/>
              </a:rPr>
              <a:t> have convolutional layers with filters that are learnable.</a:t>
            </a:r>
          </a:p>
          <a:p>
            <a:pPr marL="342900" indent="-342900">
              <a:buFont typeface="Arial" panose="020B0604020202020204" pitchFamily="34" charset="0"/>
              <a:buChar char="•"/>
            </a:pPr>
            <a:r>
              <a:rPr lang="zh-TW" altLang="en-US" sz="1800" b="0" dirty="0">
                <a:effectLst/>
              </a:rPr>
              <a:t>當從頭開始訓練 </a:t>
            </a:r>
            <a:r>
              <a:rPr lang="en-US" altLang="zh-TW" sz="1800" b="0" dirty="0" err="1">
                <a:effectLst/>
              </a:rPr>
              <a:t>conv</a:t>
            </a:r>
            <a:r>
              <a:rPr lang="en-US" altLang="zh-TW" sz="1800" b="0" dirty="0">
                <a:effectLst/>
              </a:rPr>
              <a:t> </a:t>
            </a:r>
            <a:r>
              <a:rPr lang="zh-TW" altLang="en-US" sz="1800" b="0" dirty="0">
                <a:effectLst/>
              </a:rPr>
              <a:t>網絡時，層的過濾器元素通常從高斯分佈初始化。這是隨機的。訓練是調整這些元素的值的過程。</a:t>
            </a:r>
            <a:endParaRPr lang="en-US" altLang="zh-TW" sz="1800" b="0" dirty="0">
              <a:effectLst/>
            </a:endParaRPr>
          </a:p>
          <a:p>
            <a:pPr marL="342900" indent="-342900">
              <a:buFont typeface="Arial" panose="020B0604020202020204" pitchFamily="34" charset="0"/>
              <a:buChar char="•"/>
            </a:pPr>
            <a:r>
              <a:rPr lang="zh-TW" altLang="en-US" sz="1800" b="0" dirty="0">
                <a:effectLst/>
              </a:rPr>
              <a:t>過濾器中的數字（它們被稱為權重）通常使用以 </a:t>
            </a:r>
            <a:r>
              <a:rPr lang="en-US" altLang="zh-TW" sz="1800" b="0" dirty="0">
                <a:effectLst/>
              </a:rPr>
              <a:t>0 </a:t>
            </a:r>
            <a:r>
              <a:rPr lang="zh-TW" altLang="en-US" sz="1800" b="0" dirty="0">
                <a:effectLst/>
              </a:rPr>
              <a:t>為中心的正態分佈隨機初始化，權重通過反向傳播更新，通常使用隨機梯度下降或它的一些變體。</a:t>
            </a:r>
            <a:endParaRPr lang="en-US" altLang="zh-TW" sz="1800" b="0" dirty="0">
              <a:effectLst/>
            </a:endParaRPr>
          </a:p>
          <a:p>
            <a:pPr marL="342900" indent="-342900">
              <a:buFont typeface="Arial" panose="020B0604020202020204" pitchFamily="34" charset="0"/>
              <a:buChar char="•"/>
            </a:pPr>
            <a:r>
              <a:rPr lang="zh-TW" altLang="en-US" sz="1800" b="0" dirty="0">
                <a:effectLst/>
              </a:rPr>
              <a:t>換句話說，網絡嘗試使用當前權重來預測輸出，並且權重根據權重相對於損失</a:t>
            </a:r>
            <a:r>
              <a:rPr lang="en-US" altLang="zh-TW" sz="1800" b="0" dirty="0">
                <a:effectLst/>
              </a:rPr>
              <a:t>/</a:t>
            </a:r>
            <a:r>
              <a:rPr lang="zh-TW" altLang="en-US" sz="1800" b="0" dirty="0">
                <a:effectLst/>
              </a:rPr>
              <a:t>成本函數（衡量網絡預測的錯誤程度）的導數進行更新。</a:t>
            </a:r>
            <a:endParaRPr lang="en-US" altLang="zh-TW" sz="1800" b="0" dirty="0">
              <a:effectLst/>
            </a:endParaRPr>
          </a:p>
          <a:p>
            <a:r>
              <a:rPr lang="zh-TW" altLang="en-US" sz="1800" b="0" dirty="0">
                <a:effectLst/>
              </a:rPr>
              <a:t>若抽像地解釋這個過程：</a:t>
            </a:r>
            <a:endParaRPr lang="en-US" altLang="zh-TW" sz="1800" b="0" dirty="0">
              <a:effectLst/>
            </a:endParaRPr>
          </a:p>
          <a:p>
            <a:pPr marL="457200" indent="-457200">
              <a:buFont typeface="+mj-lt"/>
              <a:buAutoNum type="arabicPeriod"/>
            </a:pPr>
            <a:r>
              <a:rPr lang="zh-TW" altLang="en-US" sz="1600" b="0" dirty="0">
                <a:solidFill>
                  <a:srgbClr val="002060"/>
                </a:solidFill>
                <a:effectLst/>
              </a:rPr>
              <a:t>給定一個輸入，所有層網路有效地構成了該輸入到預測輸出的轉換。</a:t>
            </a:r>
            <a:endParaRPr lang="en-US" altLang="zh-TW" sz="1600" b="0" dirty="0">
              <a:solidFill>
                <a:srgbClr val="002060"/>
              </a:solidFill>
              <a:effectLst/>
            </a:endParaRPr>
          </a:p>
          <a:p>
            <a:pPr marL="457200" indent="-457200">
              <a:buFont typeface="+mj-lt"/>
              <a:buAutoNum type="arabicPeriod"/>
            </a:pPr>
            <a:r>
              <a:rPr lang="zh-TW" altLang="en-US" sz="1600" b="0" dirty="0">
                <a:solidFill>
                  <a:srgbClr val="002060"/>
                </a:solidFill>
                <a:effectLst/>
              </a:rPr>
              <a:t>此預測輸出與實際輸出之間的差異度量被定義為損失。</a:t>
            </a:r>
            <a:endParaRPr lang="en-US" altLang="zh-TW" sz="1600" b="0" dirty="0">
              <a:solidFill>
                <a:srgbClr val="002060"/>
              </a:solidFill>
              <a:effectLst/>
            </a:endParaRPr>
          </a:p>
          <a:p>
            <a:pPr marL="457200" indent="-457200">
              <a:buFont typeface="+mj-lt"/>
              <a:buAutoNum type="arabicPeriod"/>
            </a:pPr>
            <a:r>
              <a:rPr lang="zh-TW" altLang="en-US" sz="1600" b="0" dirty="0">
                <a:solidFill>
                  <a:srgbClr val="002060"/>
                </a:solidFill>
                <a:effectLst/>
              </a:rPr>
              <a:t>該損失的值然後通過這些過濾器向後傳遞，並用於調整過濾器中的值以有效地最小化預測輸出和實際輸出之間的差異。</a:t>
            </a:r>
            <a:endParaRPr lang="en-US" altLang="zh-TW" sz="1600" b="0" dirty="0">
              <a:solidFill>
                <a:srgbClr val="002060"/>
              </a:solidFill>
              <a:effectLst/>
            </a:endParaRPr>
          </a:p>
          <a:p>
            <a:pPr marL="457200" indent="-457200">
              <a:buFont typeface="+mj-lt"/>
              <a:buAutoNum type="arabicPeriod"/>
            </a:pPr>
            <a:r>
              <a:rPr lang="zh-TW" altLang="en-US" sz="1600" b="0" dirty="0">
                <a:solidFill>
                  <a:srgbClr val="002060"/>
                </a:solidFill>
                <a:effectLst/>
              </a:rPr>
              <a:t>通過這種方式，在訓練期間調整過濾器的值，並且當損失最小化時，系統被認為已經收斂。</a:t>
            </a:r>
            <a:endParaRPr lang="en-US" altLang="zh-TW" sz="1600" b="0" dirty="0">
              <a:solidFill>
                <a:srgbClr val="002060"/>
              </a:solidFill>
              <a:effectLst/>
            </a:endParaRPr>
          </a:p>
          <a:p>
            <a:pPr marL="457200" indent="-457200">
              <a:buFont typeface="+mj-lt"/>
              <a:buAutoNum type="arabicPeriod"/>
            </a:pPr>
            <a:r>
              <a:rPr lang="zh-TW" altLang="en-US" sz="1600" b="0" dirty="0">
                <a:solidFill>
                  <a:srgbClr val="002060"/>
                </a:solidFill>
                <a:effectLst/>
              </a:rPr>
              <a:t>那麼過濾器的值不會被明顯的數量調整。</a:t>
            </a:r>
            <a:endParaRPr lang="en-US" altLang="zh-TW" sz="1600" b="0" dirty="0">
              <a:solidFill>
                <a:srgbClr val="002060"/>
              </a:solidFill>
              <a:effectLst/>
            </a:endParaRPr>
          </a:p>
          <a:p>
            <a:endParaRPr lang="en-US" altLang="zh-TW" sz="1800" b="0" dirty="0">
              <a:solidFill>
                <a:srgbClr val="002060"/>
              </a:solidFill>
              <a:effectLst/>
            </a:endParaRPr>
          </a:p>
          <a:p>
            <a:r>
              <a:rPr lang="en-US" altLang="zh-TW" sz="2000" b="0" dirty="0" err="1">
                <a:effectLst/>
              </a:rPr>
              <a:t>conv</a:t>
            </a:r>
            <a:r>
              <a:rPr lang="zh-TW" altLang="en-US" sz="2000" b="0" dirty="0">
                <a:effectLst/>
              </a:rPr>
              <a:t>網絡過濾器也可以從另一個網絡的權重初始化。這通常被稱為</a:t>
            </a:r>
            <a:r>
              <a:rPr lang="zh-TW" altLang="en-US" sz="2000" b="0" dirty="0">
                <a:solidFill>
                  <a:srgbClr val="6931E7"/>
                </a:solidFill>
                <a:effectLst/>
              </a:rPr>
              <a:t>遷移學習</a:t>
            </a:r>
            <a:r>
              <a:rPr lang="zh-TW" altLang="en-US" sz="2000" b="0" dirty="0">
                <a:effectLst/>
              </a:rPr>
              <a:t>，並成功地用於更好更快地收斂許多問題。</a:t>
            </a:r>
          </a:p>
        </p:txBody>
      </p:sp>
    </p:spTree>
    <p:extLst>
      <p:ext uri="{BB962C8B-B14F-4D97-AF65-F5344CB8AC3E}">
        <p14:creationId xmlns:p14="http://schemas.microsoft.com/office/powerpoint/2010/main" val="374571591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2"/>
            <a:ext cx="8264525" cy="720725"/>
          </a:xfrm>
        </p:spPr>
        <p:txBody>
          <a:bodyPr/>
          <a:lstStyle/>
          <a:p>
            <a:r>
              <a:rPr lang="zh-TW" altLang="en-US" dirty="0"/>
              <a:t>範例：客制化</a:t>
            </a:r>
            <a:r>
              <a:rPr lang="en-US" altLang="zh-TW" dirty="0"/>
              <a:t>filter.</a:t>
            </a:r>
            <a:r>
              <a:rPr lang="zh-TW" altLang="en-US" dirty="0"/>
              <a:t>即固定的</a:t>
            </a:r>
            <a:r>
              <a:rPr lang="en-US" altLang="zh-TW" dirty="0"/>
              <a:t>filter</a:t>
            </a:r>
            <a:endParaRPr lang="zh-TW" altLang="en-US" dirty="0"/>
          </a:p>
        </p:txBody>
      </p:sp>
      <p:sp>
        <p:nvSpPr>
          <p:cNvPr id="3" name="內容版面配置區 2"/>
          <p:cNvSpPr>
            <a:spLocks noGrp="1"/>
          </p:cNvSpPr>
          <p:nvPr>
            <p:ph idx="1"/>
          </p:nvPr>
        </p:nvSpPr>
        <p:spPr>
          <a:xfrm>
            <a:off x="179388" y="980728"/>
            <a:ext cx="8857108" cy="5589272"/>
          </a:xfrm>
        </p:spPr>
        <p:txBody>
          <a:bodyPr/>
          <a:lstStyle/>
          <a:p>
            <a:r>
              <a:rPr lang="en-US" altLang="zh-TW" sz="1600" b="0" dirty="0">
                <a:effectLst/>
                <a:hlinkClick r:id="rId2"/>
              </a:rPr>
              <a:t>https://www.tensorflow.org/api_docs/python/tf/nn/conv2d</a:t>
            </a:r>
            <a:endParaRPr lang="en-US" altLang="zh-TW" sz="1600" b="0" dirty="0">
              <a:effectLst/>
            </a:endParaRPr>
          </a:p>
          <a:p>
            <a:endParaRPr lang="en-US" altLang="zh-TW" sz="1600" b="0" dirty="0">
              <a:effectLst/>
            </a:endParaRPr>
          </a:p>
          <a:p>
            <a:r>
              <a:rPr lang="en-US" altLang="zh-TW" sz="1600" b="0" dirty="0" err="1">
                <a:effectLst/>
              </a:rPr>
              <a:t>x_in</a:t>
            </a:r>
            <a:r>
              <a:rPr lang="en-US" altLang="zh-TW" sz="1600" b="0" dirty="0">
                <a:effectLst/>
              </a:rPr>
              <a:t> = </a:t>
            </a:r>
            <a:r>
              <a:rPr lang="en-US" altLang="zh-TW" sz="1600" b="0" dirty="0" err="1">
                <a:effectLst/>
              </a:rPr>
              <a:t>np.array</a:t>
            </a:r>
            <a:r>
              <a:rPr lang="en-US" altLang="zh-TW" sz="1600" b="0" dirty="0">
                <a:effectLst/>
              </a:rPr>
              <a:t>([[</a:t>
            </a:r>
          </a:p>
          <a:p>
            <a:r>
              <a:rPr lang="en-US" altLang="zh-TW" sz="1600" b="0" dirty="0">
                <a:effectLst/>
              </a:rPr>
              <a:t>  [[2], [1], [2], [0], [1]],</a:t>
            </a:r>
          </a:p>
          <a:p>
            <a:r>
              <a:rPr lang="en-US" altLang="zh-TW" sz="1600" b="0" dirty="0">
                <a:effectLst/>
              </a:rPr>
              <a:t>  [[1], [3], [2], [2], [3]],</a:t>
            </a:r>
          </a:p>
          <a:p>
            <a:r>
              <a:rPr lang="en-US" altLang="zh-TW" sz="1600" b="0" dirty="0">
                <a:effectLst/>
              </a:rPr>
              <a:t>  [[1], [1], [3], [3], [0]],</a:t>
            </a:r>
          </a:p>
          <a:p>
            <a:r>
              <a:rPr lang="en-US" altLang="zh-TW" sz="1600" b="0" dirty="0">
                <a:effectLst/>
              </a:rPr>
              <a:t>  [[2], [2], [0], [1], [1]],</a:t>
            </a:r>
          </a:p>
          <a:p>
            <a:r>
              <a:rPr lang="en-US" altLang="zh-TW" sz="1600" b="0" dirty="0">
                <a:effectLst/>
              </a:rPr>
              <a:t>  [[0], [0], [3], [1], [2]], ]])</a:t>
            </a:r>
          </a:p>
          <a:p>
            <a:endParaRPr lang="en-US" altLang="zh-TW" sz="1600" b="0" dirty="0">
              <a:effectLst/>
            </a:endParaRPr>
          </a:p>
          <a:p>
            <a:r>
              <a:rPr lang="en-US" altLang="zh-TW" sz="1600" b="0" dirty="0" err="1">
                <a:effectLst/>
              </a:rPr>
              <a:t>kernel_in</a:t>
            </a:r>
            <a:r>
              <a:rPr lang="en-US" altLang="zh-TW" sz="1600" b="0" dirty="0">
                <a:effectLst/>
              </a:rPr>
              <a:t> = </a:t>
            </a:r>
            <a:r>
              <a:rPr lang="en-US" altLang="zh-TW" sz="1600" b="0" dirty="0" err="1">
                <a:effectLst/>
              </a:rPr>
              <a:t>np.array</a:t>
            </a:r>
            <a:r>
              <a:rPr lang="en-US" altLang="zh-TW" sz="1600" b="0" dirty="0">
                <a:effectLst/>
              </a:rPr>
              <a:t>([</a:t>
            </a:r>
          </a:p>
          <a:p>
            <a:r>
              <a:rPr lang="en-US" altLang="zh-TW" sz="1600" b="0" dirty="0">
                <a:effectLst/>
              </a:rPr>
              <a:t> [ [[2, 0.1]], [[3, 0.2]] ],</a:t>
            </a:r>
          </a:p>
          <a:p>
            <a:r>
              <a:rPr lang="en-US" altLang="zh-TW" sz="1600" b="0" dirty="0">
                <a:effectLst/>
              </a:rPr>
              <a:t> [ [[0, 0.3]],[[1, 0.4]] ], ])</a:t>
            </a:r>
          </a:p>
          <a:p>
            <a:endParaRPr lang="en-US" altLang="zh-TW" sz="1600" b="0" dirty="0">
              <a:effectLst/>
            </a:endParaRPr>
          </a:p>
          <a:p>
            <a:r>
              <a:rPr lang="en-US" altLang="zh-TW" sz="1600" b="0" dirty="0">
                <a:effectLst/>
              </a:rPr>
              <a:t>x = </a:t>
            </a:r>
            <a:r>
              <a:rPr lang="en-US" altLang="zh-TW" sz="1600" b="0" dirty="0" err="1">
                <a:effectLst/>
              </a:rPr>
              <a:t>tf.constant</a:t>
            </a:r>
            <a:r>
              <a:rPr lang="en-US" altLang="zh-TW" sz="1600" b="0" dirty="0">
                <a:effectLst/>
              </a:rPr>
              <a:t>(</a:t>
            </a:r>
            <a:r>
              <a:rPr lang="en-US" altLang="zh-TW" sz="1600" b="0" dirty="0" err="1">
                <a:effectLst/>
              </a:rPr>
              <a:t>x_in</a:t>
            </a:r>
            <a:r>
              <a:rPr lang="en-US" altLang="zh-TW" sz="1600" b="0" dirty="0">
                <a:effectLst/>
              </a:rPr>
              <a:t>, </a:t>
            </a:r>
            <a:r>
              <a:rPr lang="en-US" altLang="zh-TW" sz="1600" b="0" dirty="0" err="1">
                <a:effectLst/>
              </a:rPr>
              <a:t>dtype</a:t>
            </a:r>
            <a:r>
              <a:rPr lang="en-US" altLang="zh-TW" sz="1600" b="0" dirty="0">
                <a:effectLst/>
              </a:rPr>
              <a:t>=tf.float32)</a:t>
            </a:r>
          </a:p>
          <a:p>
            <a:r>
              <a:rPr lang="en-US" altLang="zh-TW" sz="1600" b="0" dirty="0">
                <a:solidFill>
                  <a:srgbClr val="FF0000"/>
                </a:solidFill>
                <a:effectLst/>
              </a:rPr>
              <a:t>kernel</a:t>
            </a:r>
            <a:r>
              <a:rPr lang="en-US" altLang="zh-TW" sz="1600" b="0" dirty="0">
                <a:effectLst/>
              </a:rPr>
              <a:t> = </a:t>
            </a:r>
            <a:r>
              <a:rPr lang="en-US" altLang="zh-TW" sz="1600" b="0" dirty="0" err="1">
                <a:effectLst/>
              </a:rPr>
              <a:t>tf.constant</a:t>
            </a:r>
            <a:r>
              <a:rPr lang="en-US" altLang="zh-TW" sz="1600" b="0" dirty="0">
                <a:effectLst/>
              </a:rPr>
              <a:t>(</a:t>
            </a:r>
            <a:r>
              <a:rPr lang="en-US" altLang="zh-TW" sz="1600" b="0" dirty="0" err="1">
                <a:effectLst/>
              </a:rPr>
              <a:t>kernel_in</a:t>
            </a:r>
            <a:r>
              <a:rPr lang="en-US" altLang="zh-TW" sz="1600" b="0" dirty="0">
                <a:effectLst/>
              </a:rPr>
              <a:t>, </a:t>
            </a:r>
            <a:r>
              <a:rPr lang="en-US" altLang="zh-TW" sz="1600" b="0" dirty="0" err="1">
                <a:effectLst/>
              </a:rPr>
              <a:t>dtype</a:t>
            </a:r>
            <a:r>
              <a:rPr lang="en-US" altLang="zh-TW" sz="1600" b="0" dirty="0">
                <a:effectLst/>
              </a:rPr>
              <a:t>=tf.float32)</a:t>
            </a:r>
          </a:p>
          <a:p>
            <a:endParaRPr lang="en-US" altLang="zh-TW" sz="1600" b="0" dirty="0">
              <a:effectLst/>
            </a:endParaRPr>
          </a:p>
          <a:p>
            <a:r>
              <a:rPr lang="en-US" altLang="zh-TW" sz="1600" b="0" dirty="0">
                <a:effectLst/>
              </a:rPr>
              <a:t>tf.nn.conv2d(x, </a:t>
            </a:r>
            <a:r>
              <a:rPr lang="en-US" altLang="zh-TW" sz="1600" b="0" dirty="0">
                <a:solidFill>
                  <a:srgbClr val="FF0000"/>
                </a:solidFill>
                <a:effectLst/>
              </a:rPr>
              <a:t>kernel</a:t>
            </a:r>
            <a:r>
              <a:rPr lang="en-US" altLang="zh-TW" sz="1600" b="0" dirty="0">
                <a:effectLst/>
              </a:rPr>
              <a:t>, strides=[1, 1, 1, 1], padding='VALID')</a:t>
            </a:r>
          </a:p>
          <a:p>
            <a:endParaRPr lang="en-US" altLang="zh-TW" sz="1600" b="0" dirty="0">
              <a:effectLst/>
            </a:endParaRPr>
          </a:p>
          <a:p>
            <a:pPr marL="285750" indent="-285750">
              <a:buFont typeface="Arial" panose="020B0604020202020204" pitchFamily="34" charset="0"/>
              <a:buChar char="•"/>
            </a:pPr>
            <a:r>
              <a:rPr lang="en-US" altLang="zh-TW" sz="1600" b="0" dirty="0">
                <a:solidFill>
                  <a:schemeClr val="tx1"/>
                </a:solidFill>
                <a:effectLst/>
              </a:rPr>
              <a:t>If you’re going to train with that in your network, you can use </a:t>
            </a:r>
            <a:r>
              <a:rPr lang="en-US" altLang="zh-TW" sz="1600" b="0" dirty="0" err="1">
                <a:solidFill>
                  <a:schemeClr val="tx1"/>
                </a:solidFill>
                <a:effectLst/>
              </a:rPr>
              <a:t>tf.Variable</a:t>
            </a:r>
            <a:r>
              <a:rPr lang="en-US" altLang="zh-TW" sz="1600" b="0" dirty="0">
                <a:solidFill>
                  <a:schemeClr val="tx1"/>
                </a:solidFill>
                <a:effectLst/>
              </a:rPr>
              <a:t> instead of </a:t>
            </a:r>
            <a:r>
              <a:rPr lang="en-US" altLang="zh-TW" sz="1600" b="0" dirty="0" err="1">
                <a:solidFill>
                  <a:schemeClr val="tx1"/>
                </a:solidFill>
                <a:effectLst/>
              </a:rPr>
              <a:t>tf.constant</a:t>
            </a:r>
            <a:r>
              <a:rPr lang="en-US" altLang="zh-TW" sz="1600" b="0" dirty="0">
                <a:solidFill>
                  <a:schemeClr val="tx1"/>
                </a:solidFill>
                <a:effectLst/>
              </a:rPr>
              <a:t> for </a:t>
            </a:r>
            <a:r>
              <a:rPr lang="en-US" altLang="zh-TW" sz="1600" b="0" dirty="0" err="1">
                <a:solidFill>
                  <a:schemeClr val="tx1"/>
                </a:solidFill>
                <a:effectLst/>
              </a:rPr>
              <a:t>x_in</a:t>
            </a:r>
            <a:r>
              <a:rPr lang="en-US" altLang="zh-TW" sz="1600" b="0" dirty="0">
                <a:solidFill>
                  <a:schemeClr val="tx1"/>
                </a:solidFill>
                <a:effectLst/>
              </a:rPr>
              <a:t> and </a:t>
            </a:r>
            <a:r>
              <a:rPr lang="en-US" altLang="zh-TW" sz="1600" b="0" dirty="0" err="1">
                <a:solidFill>
                  <a:schemeClr val="tx1"/>
                </a:solidFill>
                <a:effectLst/>
              </a:rPr>
              <a:t>kernel_in</a:t>
            </a:r>
            <a:r>
              <a:rPr lang="en-US" altLang="zh-TW" sz="1600" b="0" dirty="0">
                <a:solidFill>
                  <a:schemeClr val="tx1"/>
                </a:solidFill>
                <a:effectLst/>
              </a:rPr>
              <a:t>.</a:t>
            </a:r>
          </a:p>
          <a:p>
            <a:pPr marL="285750" indent="-285750">
              <a:buFont typeface="Arial" panose="020B0604020202020204" pitchFamily="34" charset="0"/>
              <a:buChar char="•"/>
            </a:pPr>
            <a:r>
              <a:rPr lang="en-US" altLang="zh-TW" sz="1600" b="0" dirty="0">
                <a:solidFill>
                  <a:schemeClr val="tx1"/>
                </a:solidFill>
                <a:effectLst/>
              </a:rPr>
              <a:t>To freeze the filter, you can do something like:</a:t>
            </a:r>
          </a:p>
          <a:p>
            <a:r>
              <a:rPr lang="en-US" altLang="zh-TW" sz="1600" b="0" dirty="0">
                <a:solidFill>
                  <a:srgbClr val="0070C0"/>
                </a:solidFill>
                <a:effectLst/>
              </a:rPr>
              <a:t>kernel = </a:t>
            </a:r>
            <a:r>
              <a:rPr lang="en-US" altLang="zh-TW" sz="1600" b="0" dirty="0" err="1">
                <a:solidFill>
                  <a:srgbClr val="0070C0"/>
                </a:solidFill>
                <a:effectLst/>
              </a:rPr>
              <a:t>tf.Variable</a:t>
            </a:r>
            <a:r>
              <a:rPr lang="en-US" altLang="zh-TW" sz="1600" b="0" dirty="0">
                <a:solidFill>
                  <a:srgbClr val="0070C0"/>
                </a:solidFill>
                <a:effectLst/>
              </a:rPr>
              <a:t>(</a:t>
            </a:r>
            <a:r>
              <a:rPr lang="en-US" altLang="zh-TW" sz="1600" b="0" dirty="0" err="1">
                <a:solidFill>
                  <a:srgbClr val="0070C0"/>
                </a:solidFill>
                <a:effectLst/>
              </a:rPr>
              <a:t>kernel_in</a:t>
            </a:r>
            <a:r>
              <a:rPr lang="en-US" altLang="zh-TW" sz="1600" b="0" dirty="0">
                <a:solidFill>
                  <a:srgbClr val="0070C0"/>
                </a:solidFill>
                <a:effectLst/>
              </a:rPr>
              <a:t>, trainable=False)</a:t>
            </a:r>
          </a:p>
          <a:p>
            <a:endParaRPr lang="en-US" altLang="zh-TW" sz="1600" b="0" dirty="0">
              <a:solidFill>
                <a:schemeClr val="tx1"/>
              </a:solidFill>
              <a:effectLst/>
            </a:endParaRPr>
          </a:p>
          <a:p>
            <a:endParaRPr lang="zh-TW" altLang="en-US" sz="1600" b="0" dirty="0">
              <a:solidFill>
                <a:schemeClr val="tx1"/>
              </a:solidFill>
              <a:effectLst/>
            </a:endParaRPr>
          </a:p>
        </p:txBody>
      </p:sp>
    </p:spTree>
    <p:extLst>
      <p:ext uri="{BB962C8B-B14F-4D97-AF65-F5344CB8AC3E}">
        <p14:creationId xmlns:p14="http://schemas.microsoft.com/office/powerpoint/2010/main" val="324030223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260648"/>
            <a:ext cx="8264525" cy="720725"/>
          </a:xfrm>
        </p:spPr>
        <p:txBody>
          <a:bodyPr/>
          <a:lstStyle/>
          <a:p>
            <a:r>
              <a:rPr lang="en-US" altLang="zh-TW" sz="2400" dirty="0"/>
              <a:t>Convolutional Neural Network: Feature Map and Filter Visualization  </a:t>
            </a:r>
            <a:r>
              <a:rPr lang="en-US" altLang="zh-TW" sz="2400" dirty="0">
                <a:solidFill>
                  <a:srgbClr val="0070C0"/>
                </a:solidFill>
              </a:rPr>
              <a:t>(</a:t>
            </a:r>
            <a:r>
              <a:rPr lang="zh-TW" altLang="en-US" sz="2400" dirty="0">
                <a:solidFill>
                  <a:srgbClr val="0070C0"/>
                </a:solidFill>
              </a:rPr>
              <a:t>如何觀察</a:t>
            </a:r>
            <a:r>
              <a:rPr lang="en-US" altLang="zh-TW" sz="2400" dirty="0">
                <a:solidFill>
                  <a:srgbClr val="0070C0"/>
                </a:solidFill>
              </a:rPr>
              <a:t>feature map?)</a:t>
            </a:r>
            <a:endParaRPr lang="zh-TW" altLang="en-US" sz="2400" dirty="0">
              <a:solidFill>
                <a:srgbClr val="0070C0"/>
              </a:solidFill>
            </a:endParaRPr>
          </a:p>
        </p:txBody>
      </p:sp>
      <p:sp>
        <p:nvSpPr>
          <p:cNvPr id="3" name="內容版面配置區 2"/>
          <p:cNvSpPr>
            <a:spLocks noGrp="1"/>
          </p:cNvSpPr>
          <p:nvPr>
            <p:ph idx="1"/>
          </p:nvPr>
        </p:nvSpPr>
        <p:spPr/>
        <p:txBody>
          <a:bodyPr/>
          <a:lstStyle/>
          <a:p>
            <a:r>
              <a:rPr lang="en-US" altLang="zh-TW" dirty="0"/>
              <a:t>https://towardsdatascience.com/convolutional-neural-network-feature-map-and-filter-visualization-f75012a5a49c</a:t>
            </a:r>
            <a:endParaRPr lang="zh-TW" altLang="en-US" dirty="0"/>
          </a:p>
        </p:txBody>
      </p:sp>
      <p:pic>
        <p:nvPicPr>
          <p:cNvPr id="4" name="圖片 3"/>
          <p:cNvPicPr>
            <a:picLocks noChangeAspect="1"/>
          </p:cNvPicPr>
          <p:nvPr/>
        </p:nvPicPr>
        <p:blipFill>
          <a:blip r:embed="rId2"/>
          <a:stretch>
            <a:fillRect/>
          </a:stretch>
        </p:blipFill>
        <p:spPr>
          <a:xfrm>
            <a:off x="611560" y="2081513"/>
            <a:ext cx="6828142" cy="4285008"/>
          </a:xfrm>
          <a:prstGeom prst="rect">
            <a:avLst/>
          </a:prstGeom>
        </p:spPr>
      </p:pic>
      <p:pic>
        <p:nvPicPr>
          <p:cNvPr id="5" name="圖片 4"/>
          <p:cNvPicPr>
            <a:picLocks noChangeAspect="1"/>
          </p:cNvPicPr>
          <p:nvPr/>
        </p:nvPicPr>
        <p:blipFill>
          <a:blip r:embed="rId3"/>
          <a:stretch>
            <a:fillRect/>
          </a:stretch>
        </p:blipFill>
        <p:spPr>
          <a:xfrm>
            <a:off x="7668344" y="2204864"/>
            <a:ext cx="1017321" cy="1050138"/>
          </a:xfrm>
          <a:prstGeom prst="rect">
            <a:avLst/>
          </a:prstGeom>
        </p:spPr>
      </p:pic>
    </p:spTree>
    <p:extLst>
      <p:ext uri="{BB962C8B-B14F-4D97-AF65-F5344CB8AC3E}">
        <p14:creationId xmlns:p14="http://schemas.microsoft.com/office/powerpoint/2010/main" val="386794707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000" dirty="0"/>
              <a:t>Visualization of the filters of VGG16, via gradient ascent in input space.</a:t>
            </a:r>
            <a:br>
              <a:rPr lang="en-US" altLang="zh-TW" sz="2000" dirty="0"/>
            </a:br>
            <a:r>
              <a:rPr lang="en-US" altLang="zh-TW" sz="2000" dirty="0">
                <a:solidFill>
                  <a:srgbClr val="0070C0"/>
                </a:solidFill>
              </a:rPr>
              <a:t>(</a:t>
            </a:r>
            <a:r>
              <a:rPr lang="zh-TW" altLang="en-US" sz="2000" dirty="0">
                <a:solidFill>
                  <a:srgbClr val="0070C0"/>
                </a:solidFill>
              </a:rPr>
              <a:t>如何視覺化觀察</a:t>
            </a:r>
            <a:r>
              <a:rPr lang="en-US" altLang="zh-TW" sz="2000" dirty="0">
                <a:solidFill>
                  <a:srgbClr val="0070C0"/>
                </a:solidFill>
              </a:rPr>
              <a:t>filter?)</a:t>
            </a:r>
            <a:endParaRPr lang="zh-TW" altLang="en-US" sz="2000" dirty="0"/>
          </a:p>
        </p:txBody>
      </p:sp>
      <p:sp>
        <p:nvSpPr>
          <p:cNvPr id="3" name="內容版面配置區 2"/>
          <p:cNvSpPr>
            <a:spLocks noGrp="1"/>
          </p:cNvSpPr>
          <p:nvPr>
            <p:ph idx="1"/>
          </p:nvPr>
        </p:nvSpPr>
        <p:spPr/>
        <p:txBody>
          <a:bodyPr/>
          <a:lstStyle/>
          <a:p>
            <a:r>
              <a:rPr lang="en-US" altLang="zh-TW" sz="1400" dirty="0">
                <a:hlinkClick r:id="rId2"/>
              </a:rPr>
              <a:t>https://keras.io/zh/examples/conv_filter_visualization/</a:t>
            </a:r>
            <a:endParaRPr lang="en-US" altLang="zh-TW" sz="1400" dirty="0"/>
          </a:p>
          <a:p>
            <a:r>
              <a:rPr lang="en-US" altLang="zh-TW" sz="1400" dirty="0"/>
              <a:t>https://machinelearningmastery.com/how-to-visualize-filters-and-feature-maps-in-convolutional-neural-networks/</a:t>
            </a:r>
            <a:endParaRPr lang="zh-TW" altLang="en-US" sz="1400" dirty="0"/>
          </a:p>
        </p:txBody>
      </p:sp>
      <p:pic>
        <p:nvPicPr>
          <p:cNvPr id="4" name="圖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51425" y="2060848"/>
            <a:ext cx="4392488" cy="4392488"/>
          </a:xfrm>
          <a:prstGeom prst="rect">
            <a:avLst/>
          </a:prstGeom>
        </p:spPr>
      </p:pic>
      <p:pic>
        <p:nvPicPr>
          <p:cNvPr id="5" name="圖片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1072" y="2484158"/>
            <a:ext cx="3438941" cy="3709945"/>
          </a:xfrm>
          <a:prstGeom prst="rect">
            <a:avLst/>
          </a:prstGeom>
        </p:spPr>
      </p:pic>
    </p:spTree>
    <p:extLst>
      <p:ext uri="{BB962C8B-B14F-4D97-AF65-F5344CB8AC3E}">
        <p14:creationId xmlns:p14="http://schemas.microsoft.com/office/powerpoint/2010/main" val="17063523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23528" y="116632"/>
            <a:ext cx="8264525" cy="360040"/>
          </a:xfrm>
        </p:spPr>
        <p:txBody>
          <a:bodyPr/>
          <a:lstStyle/>
          <a:p>
            <a:r>
              <a:rPr lang="en-US" altLang="zh-TW" sz="2400" dirty="0"/>
              <a:t>CNN</a:t>
            </a:r>
            <a:r>
              <a:rPr lang="zh-TW" altLang="en-US" sz="2400" dirty="0"/>
              <a:t>的接受視野（</a:t>
            </a:r>
            <a:r>
              <a:rPr lang="en-US" altLang="zh-TW" sz="2400" dirty="0"/>
              <a:t>Receptive Field</a:t>
            </a:r>
            <a:r>
              <a:rPr lang="zh-TW" altLang="en-US" sz="2400" dirty="0"/>
              <a:t>）</a:t>
            </a:r>
          </a:p>
        </p:txBody>
      </p:sp>
      <p:sp>
        <p:nvSpPr>
          <p:cNvPr id="3" name="內容版面配置區 2"/>
          <p:cNvSpPr>
            <a:spLocks noGrp="1"/>
          </p:cNvSpPr>
          <p:nvPr>
            <p:ph idx="1"/>
          </p:nvPr>
        </p:nvSpPr>
        <p:spPr>
          <a:xfrm>
            <a:off x="251520" y="620688"/>
            <a:ext cx="8640960" cy="5040312"/>
          </a:xfrm>
        </p:spPr>
        <p:txBody>
          <a:bodyPr/>
          <a:lstStyle/>
          <a:p>
            <a:r>
              <a:rPr lang="zh-TW" altLang="en-US" sz="1800" b="0" dirty="0">
                <a:effectLst/>
              </a:rPr>
              <a:t>在神經網路中，接收視野（</a:t>
            </a:r>
            <a:r>
              <a:rPr lang="en-US" altLang="zh-TW" sz="1800" b="0" dirty="0">
                <a:effectLst/>
              </a:rPr>
              <a:t>Receptive Field</a:t>
            </a:r>
            <a:r>
              <a:rPr lang="zh-TW" altLang="en-US" sz="1800" b="0" dirty="0">
                <a:effectLst/>
              </a:rPr>
              <a:t>）是非常重要的一個概念，他描述了兩個特徵映射（</a:t>
            </a:r>
            <a:r>
              <a:rPr lang="en-US" altLang="zh-TW" sz="1800" b="0" dirty="0">
                <a:effectLst/>
              </a:rPr>
              <a:t>Feature Maps</a:t>
            </a:r>
            <a:r>
              <a:rPr lang="zh-TW" altLang="en-US" sz="1800" b="0" dirty="0">
                <a:effectLst/>
              </a:rPr>
              <a:t>）上神經元的關係，在進行 </a:t>
            </a:r>
            <a:r>
              <a:rPr lang="en-US" altLang="zh-TW" sz="1800" b="0" dirty="0">
                <a:effectLst/>
              </a:rPr>
              <a:t>CNN </a:t>
            </a:r>
            <a:r>
              <a:rPr lang="zh-TW" altLang="en-US" sz="1800" b="0" dirty="0">
                <a:effectLst/>
              </a:rPr>
              <a:t>視覺化的過程中非常有用。他也可以從側面讓我們了解，為什麼神經網路偏向選擇小的 </a:t>
            </a:r>
            <a:r>
              <a:rPr lang="en-US" altLang="zh-TW" sz="1800" b="0" dirty="0">
                <a:effectLst/>
              </a:rPr>
              <a:t>Filter </a:t>
            </a:r>
            <a:r>
              <a:rPr lang="zh-TW" altLang="en-US" sz="1800" b="0" dirty="0">
                <a:effectLst/>
              </a:rPr>
              <a:t>和 </a:t>
            </a:r>
            <a:r>
              <a:rPr lang="en-US" altLang="zh-TW" sz="1800" b="0" dirty="0">
                <a:effectLst/>
              </a:rPr>
              <a:t>Strip</a:t>
            </a:r>
            <a:r>
              <a:rPr lang="zh-TW" altLang="en-US" sz="1800" b="0" dirty="0">
                <a:effectLst/>
              </a:rPr>
              <a:t>。</a:t>
            </a:r>
            <a:endParaRPr lang="en-US" altLang="zh-TW" sz="1800" b="0" dirty="0">
              <a:effectLst/>
            </a:endParaRPr>
          </a:p>
          <a:p>
            <a:r>
              <a:rPr lang="zh-TW" altLang="en-US" sz="1800" b="0" dirty="0">
                <a:effectLst/>
              </a:rPr>
              <a:t>假設，</a:t>
            </a:r>
            <a:r>
              <a:rPr lang="en-US" altLang="zh-TW" sz="1800" b="0" dirty="0">
                <a:effectLst/>
              </a:rPr>
              <a:t>A </a:t>
            </a:r>
            <a:r>
              <a:rPr lang="zh-TW" altLang="en-US" sz="1800" b="0" dirty="0">
                <a:effectLst/>
              </a:rPr>
              <a:t>經過一連串的操作後得到 </a:t>
            </a:r>
            <a:r>
              <a:rPr lang="en-US" altLang="zh-TW" sz="1800" b="0" dirty="0">
                <a:effectLst/>
              </a:rPr>
              <a:t>B</a:t>
            </a:r>
            <a:r>
              <a:rPr lang="zh-TW" altLang="en-US" sz="1800" b="0" dirty="0">
                <a:effectLst/>
              </a:rPr>
              <a:t>，那麼 </a:t>
            </a:r>
            <a:r>
              <a:rPr lang="en-US" altLang="zh-TW" sz="1800" b="0" dirty="0">
                <a:effectLst/>
              </a:rPr>
              <a:t>B </a:t>
            </a:r>
            <a:r>
              <a:rPr lang="zh-TW" altLang="en-US" sz="1800" b="0" dirty="0">
                <a:effectLst/>
              </a:rPr>
              <a:t>上的一個區域就只和 </a:t>
            </a:r>
            <a:r>
              <a:rPr lang="en-US" altLang="zh-TW" sz="1800" b="0" dirty="0">
                <a:effectLst/>
              </a:rPr>
              <a:t>A </a:t>
            </a:r>
            <a:r>
              <a:rPr lang="zh-TW" altLang="en-US" sz="1800" b="0" dirty="0">
                <a:effectLst/>
              </a:rPr>
              <a:t>上的一個區域相關。</a:t>
            </a:r>
          </a:p>
        </p:txBody>
      </p:sp>
      <p:pic>
        <p:nvPicPr>
          <p:cNvPr id="4" name="圖片 3"/>
          <p:cNvPicPr>
            <a:picLocks noChangeAspect="1"/>
          </p:cNvPicPr>
          <p:nvPr/>
        </p:nvPicPr>
        <p:blipFill>
          <a:blip r:embed="rId2"/>
          <a:stretch>
            <a:fillRect/>
          </a:stretch>
        </p:blipFill>
        <p:spPr>
          <a:xfrm>
            <a:off x="467544" y="2257884"/>
            <a:ext cx="4712121" cy="3547132"/>
          </a:xfrm>
          <a:prstGeom prst="rect">
            <a:avLst/>
          </a:prstGeom>
        </p:spPr>
      </p:pic>
      <p:sp>
        <p:nvSpPr>
          <p:cNvPr id="5" name="矩形 4"/>
          <p:cNvSpPr/>
          <p:nvPr/>
        </p:nvSpPr>
        <p:spPr>
          <a:xfrm>
            <a:off x="6516216" y="6627168"/>
            <a:ext cx="3024336" cy="230832"/>
          </a:xfrm>
          <a:prstGeom prst="rect">
            <a:avLst/>
          </a:prstGeom>
        </p:spPr>
        <p:txBody>
          <a:bodyPr wrap="square">
            <a:spAutoFit/>
          </a:bodyPr>
          <a:lstStyle/>
          <a:p>
            <a:r>
              <a:rPr lang="en-US" altLang="zh-TW" sz="900" dirty="0"/>
              <a:t>https://zhuanlan.zhihu.com/p/41955458</a:t>
            </a:r>
            <a:endParaRPr lang="zh-TW" altLang="en-US" sz="900" dirty="0"/>
          </a:p>
        </p:txBody>
      </p:sp>
      <p:sp>
        <p:nvSpPr>
          <p:cNvPr id="6" name="文字方塊 5"/>
          <p:cNvSpPr txBox="1"/>
          <p:nvPr/>
        </p:nvSpPr>
        <p:spPr>
          <a:xfrm>
            <a:off x="5364087" y="2348880"/>
            <a:ext cx="3600401" cy="3116238"/>
          </a:xfrm>
          <a:prstGeom prst="rect">
            <a:avLst/>
          </a:prstGeom>
          <a:noFill/>
        </p:spPr>
        <p:txBody>
          <a:bodyPr wrap="square" rtlCol="0">
            <a:spAutoFit/>
          </a:bodyPr>
          <a:lstStyle/>
          <a:p>
            <a:r>
              <a:rPr lang="zh-TW" altLang="en-US" sz="1050" dirty="0"/>
              <a:t>一個輸入大小為 </a:t>
            </a:r>
            <a:r>
              <a:rPr lang="en-US" altLang="zh-TW" sz="1050" dirty="0"/>
              <a:t>11×11</a:t>
            </a:r>
            <a:r>
              <a:rPr lang="zh-TW" altLang="en-US" sz="1050" dirty="0"/>
              <a:t>的</a:t>
            </a:r>
            <a:r>
              <a:rPr lang="en-US" altLang="zh-TW" sz="1050" dirty="0"/>
              <a:t>A</a:t>
            </a:r>
            <a:r>
              <a:rPr lang="zh-TW" altLang="en-US" sz="1050" dirty="0"/>
              <a:t>， 經過一個過濾器大小為 </a:t>
            </a:r>
            <a:r>
              <a:rPr lang="en-US" altLang="zh-TW" sz="1050" dirty="0"/>
              <a:t>3×3</a:t>
            </a:r>
            <a:r>
              <a:rPr lang="zh-TW" altLang="en-US" sz="1050" dirty="0"/>
              <a:t>，步長為 </a:t>
            </a:r>
            <a:r>
              <a:rPr lang="en-US" altLang="zh-TW" sz="1050" dirty="0"/>
              <a:t>1 </a:t>
            </a:r>
            <a:r>
              <a:rPr lang="zh-TW" altLang="en-US" sz="1050" dirty="0"/>
              <a:t>的捲積核卷積之後，得到一個大為</a:t>
            </a:r>
            <a:r>
              <a:rPr lang="en-US" altLang="zh-TW" sz="1050" dirty="0"/>
              <a:t>9×9</a:t>
            </a:r>
            <a:r>
              <a:rPr lang="zh-TW" altLang="en-US" sz="1050" dirty="0"/>
              <a:t>的特徵映射。</a:t>
            </a:r>
            <a:endParaRPr lang="en-US" altLang="zh-TW" sz="1050" dirty="0"/>
          </a:p>
          <a:p>
            <a:r>
              <a:rPr lang="zh-TW" altLang="en-US" sz="1050" dirty="0"/>
              <a:t>可以看到在 </a:t>
            </a:r>
            <a:r>
              <a:rPr lang="en-US" altLang="zh-TW" sz="1050" dirty="0"/>
              <a:t>B </a:t>
            </a:r>
            <a:r>
              <a:rPr lang="zh-TW" altLang="en-US" sz="1050" dirty="0"/>
              <a:t>中 </a:t>
            </a:r>
            <a:r>
              <a:rPr lang="en-US" altLang="zh-TW" sz="1050" dirty="0"/>
              <a:t>3×3 </a:t>
            </a:r>
            <a:r>
              <a:rPr lang="zh-TW" altLang="en-US" sz="1050" dirty="0"/>
              <a:t>的區域，在 </a:t>
            </a:r>
            <a:r>
              <a:rPr lang="en-US" altLang="zh-TW" sz="1050" dirty="0"/>
              <a:t>A </a:t>
            </a:r>
            <a:r>
              <a:rPr lang="zh-TW" altLang="en-US" sz="1050" dirty="0"/>
              <a:t>的感受視野為 </a:t>
            </a:r>
            <a:r>
              <a:rPr lang="en-US" altLang="zh-TW" sz="1050" dirty="0"/>
              <a:t>5×5</a:t>
            </a:r>
            <a:r>
              <a:rPr lang="zh-TW" altLang="en-US" sz="1050" dirty="0"/>
              <a:t>。 </a:t>
            </a:r>
            <a:endParaRPr lang="en-US" altLang="zh-TW" sz="1050" dirty="0"/>
          </a:p>
          <a:p>
            <a:endParaRPr lang="en-US" altLang="zh-TW" sz="1050" dirty="0"/>
          </a:p>
          <a:p>
            <a:r>
              <a:rPr lang="en-US" altLang="zh-TW" sz="1050" dirty="0"/>
              <a:t>B </a:t>
            </a:r>
            <a:r>
              <a:rPr lang="zh-TW" altLang="en-US" sz="1050" dirty="0"/>
              <a:t>經過一個大小為 </a:t>
            </a:r>
            <a:r>
              <a:rPr lang="en-US" altLang="zh-TW" sz="1050" dirty="0"/>
              <a:t>3×3 </a:t>
            </a:r>
            <a:r>
              <a:rPr lang="zh-TW" altLang="en-US" sz="1050" dirty="0"/>
              <a:t>，步長為 </a:t>
            </a:r>
            <a:r>
              <a:rPr lang="en-US" altLang="zh-TW" sz="1050" dirty="0"/>
              <a:t>1 </a:t>
            </a:r>
            <a:r>
              <a:rPr lang="zh-TW" altLang="en-US" sz="1050" dirty="0"/>
              <a:t>的捲積核卷積之後，得到一個 </a:t>
            </a:r>
            <a:r>
              <a:rPr lang="en-US" altLang="zh-TW" sz="1050" dirty="0"/>
              <a:t>7×7 </a:t>
            </a:r>
            <a:r>
              <a:rPr lang="zh-TW" altLang="en-US" sz="1050" dirty="0"/>
              <a:t>的特徵映射。</a:t>
            </a:r>
            <a:endParaRPr lang="en-US" altLang="zh-TW" sz="1050" dirty="0"/>
          </a:p>
          <a:p>
            <a:endParaRPr lang="en-US" altLang="zh-TW" sz="1050" dirty="0"/>
          </a:p>
          <a:p>
            <a:r>
              <a:rPr lang="zh-TW" altLang="en-US" sz="1050" dirty="0"/>
              <a:t>因此在 </a:t>
            </a:r>
            <a:r>
              <a:rPr lang="en-US" altLang="zh-TW" sz="1050" dirty="0"/>
              <a:t>B </a:t>
            </a:r>
            <a:r>
              <a:rPr lang="zh-TW" altLang="en-US" sz="1050" dirty="0"/>
              <a:t>中的一個 </a:t>
            </a:r>
            <a:r>
              <a:rPr lang="en-US" altLang="zh-TW" sz="1050" dirty="0"/>
              <a:t>1×1 </a:t>
            </a:r>
            <a:r>
              <a:rPr lang="zh-TW" altLang="en-US" sz="1050" dirty="0"/>
              <a:t>的區域在 </a:t>
            </a:r>
            <a:r>
              <a:rPr lang="en-US" altLang="zh-TW" sz="1050" dirty="0"/>
              <a:t>A </a:t>
            </a:r>
            <a:r>
              <a:rPr lang="zh-TW" altLang="en-US" sz="1050" dirty="0"/>
              <a:t>中的視野就為 </a:t>
            </a:r>
            <a:r>
              <a:rPr lang="en-US" altLang="zh-TW" sz="1050" dirty="0"/>
              <a:t>3×3</a:t>
            </a:r>
            <a:r>
              <a:rPr lang="zh-TW" altLang="en-US" sz="1050" dirty="0"/>
              <a:t>。因此，</a:t>
            </a:r>
            <a:r>
              <a:rPr lang="en-US" altLang="zh-TW" sz="1050" dirty="0"/>
              <a:t>C </a:t>
            </a:r>
            <a:r>
              <a:rPr lang="zh-TW" altLang="en-US" sz="1050" dirty="0"/>
              <a:t>中一個 </a:t>
            </a:r>
            <a:r>
              <a:rPr lang="en-US" altLang="zh-TW" sz="1050" dirty="0"/>
              <a:t>1×1 </a:t>
            </a:r>
            <a:r>
              <a:rPr lang="zh-TW" altLang="en-US" sz="1050" dirty="0"/>
              <a:t>的區域在 </a:t>
            </a:r>
            <a:r>
              <a:rPr lang="en-US" altLang="zh-TW" sz="1050" dirty="0"/>
              <a:t>A </a:t>
            </a:r>
            <a:r>
              <a:rPr lang="zh-TW" altLang="en-US" sz="1050" dirty="0"/>
              <a:t>的視野就為 </a:t>
            </a:r>
            <a:r>
              <a:rPr lang="en-US" altLang="zh-TW" sz="1050" dirty="0"/>
              <a:t>5×5</a:t>
            </a:r>
            <a:r>
              <a:rPr lang="zh-TW" altLang="en-US" sz="1050" dirty="0"/>
              <a:t>。</a:t>
            </a:r>
          </a:p>
          <a:p>
            <a:r>
              <a:rPr lang="zh-TW" altLang="en-US" sz="1050" dirty="0"/>
              <a:t>計算公式為：</a:t>
            </a:r>
            <a:endParaRPr lang="en-US" altLang="zh-TW" sz="1050" dirty="0"/>
          </a:p>
          <a:p>
            <a:endParaRPr lang="en-US" altLang="zh-TW" sz="1050" dirty="0"/>
          </a:p>
          <a:p>
            <a:r>
              <a:rPr lang="en-US" altLang="zh-TW" sz="1800" dirty="0" err="1"/>
              <a:t>r</a:t>
            </a:r>
            <a:r>
              <a:rPr lang="en-US" altLang="zh-TW" sz="1800" baseline="-25000" dirty="0" err="1"/>
              <a:t>i</a:t>
            </a:r>
            <a:r>
              <a:rPr lang="en-US" altLang="zh-TW" sz="1800" dirty="0"/>
              <a:t> =</a:t>
            </a:r>
            <a:r>
              <a:rPr lang="en-US" altLang="zh-TW" sz="1800" dirty="0" err="1"/>
              <a:t>s</a:t>
            </a:r>
            <a:r>
              <a:rPr lang="en-US" altLang="zh-TW" sz="1800" baseline="-25000" dirty="0" err="1"/>
              <a:t>i</a:t>
            </a:r>
            <a:r>
              <a:rPr lang="en-US" altLang="zh-TW" sz="1800" dirty="0"/>
              <a:t>·(r</a:t>
            </a:r>
            <a:r>
              <a:rPr lang="en-US" altLang="zh-TW" sz="1800" baseline="-25000" dirty="0"/>
              <a:t>i+1</a:t>
            </a:r>
            <a:r>
              <a:rPr lang="en-US" altLang="zh-TW" sz="1800" dirty="0"/>
              <a:t>−1)+</a:t>
            </a:r>
            <a:r>
              <a:rPr lang="en-US" altLang="zh-TW" sz="1800" dirty="0" err="1"/>
              <a:t>k</a:t>
            </a:r>
            <a:r>
              <a:rPr lang="en-US" altLang="zh-TW" sz="1800" baseline="-25000" dirty="0" err="1"/>
              <a:t>i</a:t>
            </a:r>
            <a:endParaRPr lang="en-US" altLang="zh-TW" sz="1800" baseline="-25000" dirty="0"/>
          </a:p>
          <a:p>
            <a:endParaRPr lang="en-US" altLang="zh-TW" sz="1050" dirty="0"/>
          </a:p>
          <a:p>
            <a:r>
              <a:rPr lang="zh-TW" altLang="en-US" sz="1050" dirty="0"/>
              <a:t>其中</a:t>
            </a:r>
            <a:r>
              <a:rPr lang="en-US" altLang="zh-TW" sz="1050" dirty="0" err="1"/>
              <a:t>ri</a:t>
            </a:r>
            <a:r>
              <a:rPr lang="zh-TW" altLang="en-US" sz="1050" dirty="0"/>
              <a:t> 表示第 </a:t>
            </a:r>
            <a:r>
              <a:rPr lang="en-US" altLang="zh-TW" sz="1050" dirty="0" err="1"/>
              <a:t>i</a:t>
            </a:r>
            <a:r>
              <a:rPr lang="en-US" altLang="zh-TW" sz="1050" dirty="0"/>
              <a:t> </a:t>
            </a:r>
            <a:r>
              <a:rPr lang="zh-TW" altLang="en-US" sz="1050" dirty="0"/>
              <a:t>層輸入的一個區域， </a:t>
            </a:r>
            <a:r>
              <a:rPr lang="en-US" altLang="zh-TW" sz="1050" dirty="0" err="1"/>
              <a:t>si</a:t>
            </a:r>
            <a:r>
              <a:rPr lang="zh-TW" altLang="en-US" sz="1050" dirty="0"/>
              <a:t> 表示第 </a:t>
            </a:r>
            <a:r>
              <a:rPr lang="en-US" altLang="zh-TW" sz="1050" dirty="0" err="1"/>
              <a:t>i</a:t>
            </a:r>
            <a:r>
              <a:rPr lang="en-US" altLang="zh-TW" sz="1050" dirty="0"/>
              <a:t> </a:t>
            </a:r>
            <a:r>
              <a:rPr lang="zh-TW" altLang="en-US" sz="1050" dirty="0"/>
              <a:t>層的步長， </a:t>
            </a:r>
            <a:r>
              <a:rPr lang="en-US" altLang="zh-TW" sz="1050" dirty="0" err="1"/>
              <a:t>ki</a:t>
            </a:r>
            <a:r>
              <a:rPr lang="en-US" altLang="zh-TW" sz="1050" dirty="0"/>
              <a:t> </a:t>
            </a:r>
            <a:r>
              <a:rPr lang="zh-TW" altLang="en-US" sz="1050" dirty="0"/>
              <a:t>表示第 </a:t>
            </a:r>
            <a:r>
              <a:rPr lang="en-US" altLang="zh-TW" sz="1050" dirty="0" err="1"/>
              <a:t>i</a:t>
            </a:r>
            <a:r>
              <a:rPr lang="en-US" altLang="zh-TW" sz="1050" dirty="0"/>
              <a:t> </a:t>
            </a:r>
            <a:r>
              <a:rPr lang="zh-TW" altLang="en-US" sz="1050" dirty="0"/>
              <a:t>層卷積核的大小（</a:t>
            </a:r>
            <a:r>
              <a:rPr lang="en-US" altLang="zh-TW" sz="1050" dirty="0"/>
              <a:t>filter size</a:t>
            </a:r>
            <a:r>
              <a:rPr lang="zh-TW" altLang="en-US" sz="1050" dirty="0"/>
              <a:t>）。</a:t>
            </a:r>
            <a:endParaRPr lang="en-US" altLang="zh-TW" sz="1050" dirty="0"/>
          </a:p>
          <a:p>
            <a:endParaRPr lang="en-US" altLang="zh-TW" sz="1050" b="1" dirty="0"/>
          </a:p>
          <a:p>
            <a:r>
              <a:rPr lang="zh-TW" altLang="en-US" sz="1050" b="1" dirty="0"/>
              <a:t>此計算不需要考慮 </a:t>
            </a:r>
            <a:r>
              <a:rPr lang="en-US" altLang="zh-TW" sz="1050" b="1" dirty="0"/>
              <a:t>padding size</a:t>
            </a:r>
            <a:r>
              <a:rPr lang="zh-TW" altLang="en-US" sz="1050" dirty="0"/>
              <a:t>。</a:t>
            </a:r>
          </a:p>
          <a:p>
            <a:endParaRPr lang="zh-TW" altLang="en-US" sz="1050" dirty="0"/>
          </a:p>
        </p:txBody>
      </p:sp>
    </p:spTree>
    <p:extLst>
      <p:ext uri="{BB962C8B-B14F-4D97-AF65-F5344CB8AC3E}">
        <p14:creationId xmlns:p14="http://schemas.microsoft.com/office/powerpoint/2010/main" val="66446453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2"/>
            <a:ext cx="8264525" cy="432048"/>
          </a:xfrm>
        </p:spPr>
        <p:txBody>
          <a:bodyPr/>
          <a:lstStyle/>
          <a:p>
            <a:r>
              <a:rPr lang="zh-TW" altLang="en-US" sz="2400" dirty="0"/>
              <a:t>計算 </a:t>
            </a:r>
            <a:r>
              <a:rPr lang="en-US" altLang="zh-TW" sz="2400" dirty="0" err="1"/>
              <a:t>AlexNet</a:t>
            </a:r>
            <a:r>
              <a:rPr lang="en-US" altLang="zh-TW" sz="2400" dirty="0"/>
              <a:t> </a:t>
            </a:r>
            <a:r>
              <a:rPr lang="zh-TW" altLang="en-US" sz="2400" dirty="0"/>
              <a:t>第五層特徵映射在輸入的接受視野</a:t>
            </a:r>
          </a:p>
        </p:txBody>
      </p:sp>
      <p:sp>
        <p:nvSpPr>
          <p:cNvPr id="3" name="內容版面配置區 2"/>
          <p:cNvSpPr>
            <a:spLocks noGrp="1"/>
          </p:cNvSpPr>
          <p:nvPr>
            <p:ph idx="1"/>
          </p:nvPr>
        </p:nvSpPr>
        <p:spPr>
          <a:xfrm>
            <a:off x="177765" y="692696"/>
            <a:ext cx="4610259" cy="6048672"/>
          </a:xfrm>
        </p:spPr>
        <p:txBody>
          <a:bodyPr/>
          <a:lstStyle/>
          <a:p>
            <a:r>
              <a:rPr lang="zh-TW" altLang="en-US" sz="1600" b="0" dirty="0">
                <a:effectLst/>
              </a:rPr>
              <a:t>上圖 </a:t>
            </a:r>
            <a:r>
              <a:rPr lang="en-US" altLang="zh-TW" sz="1600" b="0" dirty="0">
                <a:effectLst/>
              </a:rPr>
              <a:t>Local Response Norm </a:t>
            </a:r>
            <a:r>
              <a:rPr lang="zh-TW" altLang="en-US" sz="1600" b="0" dirty="0">
                <a:effectLst/>
              </a:rPr>
              <a:t>不會改變接受視野，因此在計算時可以忽略，實際需要計算的如下圖：</a:t>
            </a:r>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endParaRPr lang="en-US" altLang="zh-TW" sz="1600" b="0" dirty="0">
              <a:effectLst/>
            </a:endParaRPr>
          </a:p>
          <a:p>
            <a:r>
              <a:rPr lang="zh-TW" altLang="en-US" sz="1600" b="0" dirty="0">
                <a:effectLst/>
              </a:rPr>
              <a:t>因此第</a:t>
            </a:r>
            <a:r>
              <a:rPr lang="en-US" altLang="zh-TW" sz="1600" b="0" dirty="0">
                <a:effectLst/>
              </a:rPr>
              <a:t>5</a:t>
            </a:r>
            <a:r>
              <a:rPr lang="zh-TW" altLang="en-US" sz="1600" b="0" dirty="0">
                <a:effectLst/>
              </a:rPr>
              <a:t>層卷積在輸入層的感受視野為 </a:t>
            </a:r>
            <a:r>
              <a:rPr lang="en-US" altLang="zh-TW" sz="1600" b="0" dirty="0">
                <a:effectLst/>
              </a:rPr>
              <a:t>163</a:t>
            </a:r>
            <a:r>
              <a:rPr lang="zh-TW" altLang="en-US" sz="1600" b="0" dirty="0">
                <a:effectLst/>
              </a:rPr>
              <a:t>。</a:t>
            </a:r>
            <a:endParaRPr lang="zh-TW" altLang="en-US" sz="1100" dirty="0"/>
          </a:p>
        </p:txBody>
      </p:sp>
      <p:pic>
        <p:nvPicPr>
          <p:cNvPr id="5" name="圖片 4"/>
          <p:cNvPicPr>
            <a:picLocks noChangeAspect="1"/>
          </p:cNvPicPr>
          <p:nvPr/>
        </p:nvPicPr>
        <p:blipFill>
          <a:blip r:embed="rId2"/>
          <a:stretch>
            <a:fillRect/>
          </a:stretch>
        </p:blipFill>
        <p:spPr>
          <a:xfrm>
            <a:off x="4860032" y="581175"/>
            <a:ext cx="4105275" cy="4667250"/>
          </a:xfrm>
          <a:prstGeom prst="rect">
            <a:avLst/>
          </a:prstGeom>
        </p:spPr>
      </p:pic>
      <p:pic>
        <p:nvPicPr>
          <p:cNvPr id="6" name="圖片 5"/>
          <p:cNvPicPr>
            <a:picLocks noChangeAspect="1"/>
          </p:cNvPicPr>
          <p:nvPr/>
        </p:nvPicPr>
        <p:blipFill>
          <a:blip r:embed="rId3"/>
          <a:stretch>
            <a:fillRect/>
          </a:stretch>
        </p:blipFill>
        <p:spPr>
          <a:xfrm>
            <a:off x="592181" y="1247925"/>
            <a:ext cx="3187731" cy="2810342"/>
          </a:xfrm>
          <a:prstGeom prst="rect">
            <a:avLst/>
          </a:prstGeom>
        </p:spPr>
      </p:pic>
      <p:pic>
        <p:nvPicPr>
          <p:cNvPr id="7" name="圖片 6"/>
          <p:cNvPicPr>
            <a:picLocks noChangeAspect="1"/>
          </p:cNvPicPr>
          <p:nvPr/>
        </p:nvPicPr>
        <p:blipFill>
          <a:blip r:embed="rId4"/>
          <a:stretch>
            <a:fillRect/>
          </a:stretch>
        </p:blipFill>
        <p:spPr>
          <a:xfrm>
            <a:off x="793552" y="4162284"/>
            <a:ext cx="2929004" cy="2172282"/>
          </a:xfrm>
          <a:prstGeom prst="rect">
            <a:avLst/>
          </a:prstGeom>
        </p:spPr>
      </p:pic>
    </p:spTree>
    <p:extLst>
      <p:ext uri="{BB962C8B-B14F-4D97-AF65-F5344CB8AC3E}">
        <p14:creationId xmlns:p14="http://schemas.microsoft.com/office/powerpoint/2010/main" val="109350580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a:t>再論卷</a:t>
            </a:r>
            <a:r>
              <a:rPr lang="zh-TW" altLang="en-US" dirty="0"/>
              <a:t>積</a:t>
            </a:r>
          </a:p>
        </p:txBody>
      </p:sp>
      <p:sp>
        <p:nvSpPr>
          <p:cNvPr id="5" name="文字版面配置區 4"/>
          <p:cNvSpPr>
            <a:spLocks noGrp="1"/>
          </p:cNvSpPr>
          <p:nvPr>
            <p:ph type="body" idx="1"/>
          </p:nvPr>
        </p:nvSpPr>
        <p:spPr/>
        <p:txBody>
          <a:bodyPr/>
          <a:lstStyle/>
          <a:p>
            <a:r>
              <a:rPr lang="en-US" altLang="zh-TW" dirty="0"/>
              <a:t>https://towardsdatascience.com/types-of-convolution-kernels-simplified-f040cb307c37</a:t>
            </a:r>
            <a:endParaRPr lang="zh-TW" altLang="en-US" dirty="0"/>
          </a:p>
        </p:txBody>
      </p:sp>
    </p:spTree>
    <p:extLst>
      <p:ext uri="{BB962C8B-B14F-4D97-AF65-F5344CB8AC3E}">
        <p14:creationId xmlns:p14="http://schemas.microsoft.com/office/powerpoint/2010/main" val="167553533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1D, 2D and 3D Convolutions</a:t>
            </a:r>
            <a:r>
              <a:rPr lang="zh-TW" altLang="en-US" dirty="0"/>
              <a:t>卷積</a:t>
            </a:r>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1520" y="1268760"/>
            <a:ext cx="4215001" cy="1080120"/>
          </a:xfrm>
          <a:prstGeom prst="rect">
            <a:avLst/>
          </a:prstGeom>
        </p:spPr>
      </p:pic>
      <p:pic>
        <p:nvPicPr>
          <p:cNvPr id="5" name="圖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528" y="2636912"/>
            <a:ext cx="3903616" cy="2961903"/>
          </a:xfrm>
          <a:prstGeom prst="rect">
            <a:avLst/>
          </a:prstGeom>
        </p:spPr>
      </p:pic>
      <p:pic>
        <p:nvPicPr>
          <p:cNvPr id="6" name="圖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1960" y="2100040"/>
            <a:ext cx="4717114" cy="3456384"/>
          </a:xfrm>
          <a:prstGeom prst="rect">
            <a:avLst/>
          </a:prstGeom>
        </p:spPr>
      </p:pic>
      <p:sp>
        <p:nvSpPr>
          <p:cNvPr id="7" name="矩形 6"/>
          <p:cNvSpPr/>
          <p:nvPr/>
        </p:nvSpPr>
        <p:spPr>
          <a:xfrm>
            <a:off x="4788024" y="5593938"/>
            <a:ext cx="4248472" cy="830997"/>
          </a:xfrm>
          <a:prstGeom prst="rect">
            <a:avLst/>
          </a:prstGeom>
        </p:spPr>
        <p:txBody>
          <a:bodyPr wrap="square">
            <a:spAutoFit/>
          </a:bodyPr>
          <a:lstStyle/>
          <a:p>
            <a:r>
              <a:rPr lang="zh-TW" altLang="en-US" sz="1600" dirty="0"/>
              <a:t>以上為</a:t>
            </a:r>
            <a:r>
              <a:rPr lang="en-US" altLang="zh-TW" sz="1600" dirty="0"/>
              <a:t>single channel 3D convolution</a:t>
            </a:r>
          </a:p>
          <a:p>
            <a:r>
              <a:rPr lang="zh-TW" altLang="en-US" sz="1600" dirty="0"/>
              <a:t>在 </a:t>
            </a:r>
            <a:r>
              <a:rPr lang="en-US" altLang="zh-TW" sz="1600" dirty="0"/>
              <a:t>3D </a:t>
            </a:r>
            <a:r>
              <a:rPr lang="zh-TW" altLang="en-US" sz="1600" dirty="0"/>
              <a:t>卷積中，內核可以在 </a:t>
            </a:r>
            <a:r>
              <a:rPr lang="en-US" altLang="zh-TW" sz="1600" dirty="0"/>
              <a:t>3 </a:t>
            </a:r>
            <a:r>
              <a:rPr lang="zh-TW" altLang="en-US" sz="1600" dirty="0"/>
              <a:t>個方向上移動，因此獲得的輸出也是 </a:t>
            </a:r>
            <a:r>
              <a:rPr lang="en-US" altLang="zh-TW" sz="1600" dirty="0"/>
              <a:t>3D </a:t>
            </a:r>
            <a:r>
              <a:rPr lang="zh-TW" altLang="en-US" sz="1600" dirty="0"/>
              <a:t>的。</a:t>
            </a:r>
          </a:p>
        </p:txBody>
      </p:sp>
      <p:sp>
        <p:nvSpPr>
          <p:cNvPr id="8" name="矩形 7"/>
          <p:cNvSpPr/>
          <p:nvPr/>
        </p:nvSpPr>
        <p:spPr>
          <a:xfrm>
            <a:off x="1619672" y="5233258"/>
            <a:ext cx="1834684" cy="1015663"/>
          </a:xfrm>
          <a:prstGeom prst="rect">
            <a:avLst/>
          </a:prstGeom>
        </p:spPr>
        <p:txBody>
          <a:bodyPr wrap="square">
            <a:spAutoFit/>
          </a:bodyPr>
          <a:lstStyle/>
          <a:p>
            <a:r>
              <a:rPr lang="en-US" altLang="zh-TW" sz="1200" dirty="0"/>
              <a:t>Multi-channel 2D convolution</a:t>
            </a:r>
          </a:p>
          <a:p>
            <a:r>
              <a:rPr lang="en-US" altLang="zh-TW" sz="1200" dirty="0"/>
              <a:t>one kernel corresponding to every channel in the input</a:t>
            </a:r>
            <a:endParaRPr lang="zh-TW" altLang="en-US" sz="1200" dirty="0"/>
          </a:p>
        </p:txBody>
      </p:sp>
    </p:spTree>
    <p:extLst>
      <p:ext uri="{BB962C8B-B14F-4D97-AF65-F5344CB8AC3E}">
        <p14:creationId xmlns:p14="http://schemas.microsoft.com/office/powerpoint/2010/main" val="324064897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117646"/>
            <a:ext cx="8916684" cy="596272"/>
          </a:xfrm>
        </p:spPr>
        <p:txBody>
          <a:bodyPr/>
          <a:lstStyle/>
          <a:p>
            <a:r>
              <a:rPr lang="en-US" altLang="zh-TW" sz="2800" dirty="0"/>
              <a:t>Four Common Types of Neural Network Layers</a:t>
            </a:r>
            <a:endParaRPr lang="zh-TW" altLang="en-US" sz="2800"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379" y="980728"/>
            <a:ext cx="2520280" cy="2589171"/>
          </a:xfrm>
          <a:prstGeom prst="rect">
            <a:avLst/>
          </a:prstGeom>
        </p:spPr>
      </p:pic>
      <p:pic>
        <p:nvPicPr>
          <p:cNvPr id="5" name="圖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5415" y="1062365"/>
            <a:ext cx="2952329" cy="2507534"/>
          </a:xfrm>
          <a:prstGeom prst="rect">
            <a:avLst/>
          </a:prstGeom>
        </p:spPr>
      </p:pic>
      <p:pic>
        <p:nvPicPr>
          <p:cNvPr id="6" name="圖片 5"/>
          <p:cNvPicPr>
            <a:picLocks noChangeAspect="1"/>
          </p:cNvPicPr>
          <p:nvPr/>
        </p:nvPicPr>
        <p:blipFill>
          <a:blip r:embed="rId4"/>
          <a:stretch>
            <a:fillRect/>
          </a:stretch>
        </p:blipFill>
        <p:spPr>
          <a:xfrm>
            <a:off x="4505415" y="3835616"/>
            <a:ext cx="2952329" cy="2682769"/>
          </a:xfrm>
          <a:prstGeom prst="rect">
            <a:avLst/>
          </a:prstGeom>
        </p:spPr>
      </p:pic>
      <p:pic>
        <p:nvPicPr>
          <p:cNvPr id="7" name="圖片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1600" y="3952996"/>
            <a:ext cx="1584176" cy="2354856"/>
          </a:xfrm>
          <a:prstGeom prst="rect">
            <a:avLst/>
          </a:prstGeom>
        </p:spPr>
      </p:pic>
      <p:sp>
        <p:nvSpPr>
          <p:cNvPr id="8" name="矩形 7"/>
          <p:cNvSpPr/>
          <p:nvPr/>
        </p:nvSpPr>
        <p:spPr>
          <a:xfrm>
            <a:off x="634179" y="6192886"/>
            <a:ext cx="2190023" cy="461665"/>
          </a:xfrm>
          <a:prstGeom prst="rect">
            <a:avLst/>
          </a:prstGeom>
        </p:spPr>
        <p:txBody>
          <a:bodyPr wrap="none">
            <a:spAutoFit/>
          </a:bodyPr>
          <a:lstStyle/>
          <a:p>
            <a:r>
              <a:rPr lang="en-US" altLang="zh-TW" dirty="0"/>
              <a:t>Recurrent Layer</a:t>
            </a:r>
            <a:endParaRPr lang="zh-TW" altLang="en-US" dirty="0"/>
          </a:p>
        </p:txBody>
      </p:sp>
      <p:sp>
        <p:nvSpPr>
          <p:cNvPr id="9" name="矩形 8"/>
          <p:cNvSpPr/>
          <p:nvPr/>
        </p:nvSpPr>
        <p:spPr>
          <a:xfrm>
            <a:off x="4679857" y="6333480"/>
            <a:ext cx="2805576" cy="461665"/>
          </a:xfrm>
          <a:prstGeom prst="rect">
            <a:avLst/>
          </a:prstGeom>
        </p:spPr>
        <p:txBody>
          <a:bodyPr wrap="none">
            <a:spAutoFit/>
          </a:bodyPr>
          <a:lstStyle/>
          <a:p>
            <a:r>
              <a:rPr lang="en-US" altLang="zh-TW" dirty="0"/>
              <a:t>Deconvolution Layer</a:t>
            </a:r>
            <a:endParaRPr lang="zh-TW" altLang="en-US" dirty="0"/>
          </a:p>
        </p:txBody>
      </p:sp>
      <p:sp>
        <p:nvSpPr>
          <p:cNvPr id="10" name="矩形 9"/>
          <p:cNvSpPr/>
          <p:nvPr/>
        </p:nvSpPr>
        <p:spPr>
          <a:xfrm>
            <a:off x="4802728" y="3363735"/>
            <a:ext cx="2515432" cy="461665"/>
          </a:xfrm>
          <a:prstGeom prst="rect">
            <a:avLst/>
          </a:prstGeom>
        </p:spPr>
        <p:txBody>
          <a:bodyPr wrap="none">
            <a:spAutoFit/>
          </a:bodyPr>
          <a:lstStyle/>
          <a:p>
            <a:r>
              <a:rPr lang="en-US" altLang="zh-TW" dirty="0"/>
              <a:t>Convolution Layer</a:t>
            </a:r>
            <a:endParaRPr lang="zh-TW" altLang="en-US" dirty="0"/>
          </a:p>
        </p:txBody>
      </p:sp>
      <p:sp>
        <p:nvSpPr>
          <p:cNvPr id="11" name="矩形 10"/>
          <p:cNvSpPr/>
          <p:nvPr/>
        </p:nvSpPr>
        <p:spPr>
          <a:xfrm>
            <a:off x="722351" y="3471391"/>
            <a:ext cx="3018775" cy="461665"/>
          </a:xfrm>
          <a:prstGeom prst="rect">
            <a:avLst/>
          </a:prstGeom>
        </p:spPr>
        <p:txBody>
          <a:bodyPr wrap="none">
            <a:spAutoFit/>
          </a:bodyPr>
          <a:lstStyle/>
          <a:p>
            <a:r>
              <a:rPr lang="en-US" altLang="zh-TW" dirty="0"/>
              <a:t>Fully Connected Layer</a:t>
            </a:r>
            <a:endParaRPr lang="zh-TW" altLang="en-US" dirty="0"/>
          </a:p>
        </p:txBody>
      </p:sp>
      <p:sp>
        <p:nvSpPr>
          <p:cNvPr id="12" name="矩形 11"/>
          <p:cNvSpPr/>
          <p:nvPr/>
        </p:nvSpPr>
        <p:spPr>
          <a:xfrm>
            <a:off x="2961694" y="1859814"/>
            <a:ext cx="1781944" cy="830997"/>
          </a:xfrm>
          <a:prstGeom prst="rect">
            <a:avLst/>
          </a:prstGeom>
        </p:spPr>
        <p:txBody>
          <a:bodyPr wrap="square">
            <a:spAutoFit/>
          </a:bodyPr>
          <a:lstStyle/>
          <a:p>
            <a:r>
              <a:rPr lang="en-US" altLang="zh-TW" sz="1200" dirty="0">
                <a:solidFill>
                  <a:srgbClr val="0070C0"/>
                </a:solidFill>
              </a:rPr>
              <a:t>Hyper-parameter:</a:t>
            </a:r>
          </a:p>
          <a:p>
            <a:pPr marL="171450" indent="-171450">
              <a:buFont typeface="Arial" panose="020B0604020202020204" pitchFamily="34" charset="0"/>
              <a:buChar char="•"/>
            </a:pPr>
            <a:r>
              <a:rPr lang="en-US" altLang="zh-TW" sz="1200" dirty="0">
                <a:solidFill>
                  <a:srgbClr val="0070C0"/>
                </a:solidFill>
              </a:rPr>
              <a:t>Activation function</a:t>
            </a:r>
          </a:p>
          <a:p>
            <a:pPr marL="171450" indent="-171450">
              <a:buFont typeface="Arial" panose="020B0604020202020204" pitchFamily="34" charset="0"/>
              <a:buChar char="•"/>
            </a:pPr>
            <a:r>
              <a:rPr lang="en-US" altLang="zh-TW" sz="1200" dirty="0">
                <a:solidFill>
                  <a:srgbClr val="0070C0"/>
                </a:solidFill>
              </a:rPr>
              <a:t>Number of neurons</a:t>
            </a:r>
          </a:p>
          <a:p>
            <a:pPr marL="171450" indent="-171450">
              <a:buFont typeface="Arial" panose="020B0604020202020204" pitchFamily="34" charset="0"/>
              <a:buChar char="•"/>
            </a:pPr>
            <a:r>
              <a:rPr lang="en-US" altLang="zh-TW" sz="1200" dirty="0">
                <a:solidFill>
                  <a:srgbClr val="0070C0"/>
                </a:solidFill>
              </a:rPr>
              <a:t>Dropout</a:t>
            </a:r>
            <a:endParaRPr lang="zh-TW" altLang="en-US" sz="1200" dirty="0">
              <a:solidFill>
                <a:srgbClr val="0070C0"/>
              </a:solidFill>
            </a:endParaRPr>
          </a:p>
        </p:txBody>
      </p:sp>
      <p:sp>
        <p:nvSpPr>
          <p:cNvPr id="13" name="矩形 12"/>
          <p:cNvSpPr/>
          <p:nvPr/>
        </p:nvSpPr>
        <p:spPr>
          <a:xfrm>
            <a:off x="2429093" y="4379299"/>
            <a:ext cx="1781944" cy="1569660"/>
          </a:xfrm>
          <a:prstGeom prst="rect">
            <a:avLst/>
          </a:prstGeom>
        </p:spPr>
        <p:txBody>
          <a:bodyPr wrap="square">
            <a:spAutoFit/>
          </a:bodyPr>
          <a:lstStyle/>
          <a:p>
            <a:r>
              <a:rPr lang="en-US" altLang="zh-TW" sz="1200" dirty="0">
                <a:solidFill>
                  <a:srgbClr val="0070C0"/>
                </a:solidFill>
              </a:rPr>
              <a:t>Hyper-parameter:</a:t>
            </a:r>
          </a:p>
          <a:p>
            <a:pPr marL="171450" indent="-171450">
              <a:buFont typeface="Arial" panose="020B0604020202020204" pitchFamily="34" charset="0"/>
              <a:buChar char="•"/>
            </a:pPr>
            <a:r>
              <a:rPr lang="en-US" altLang="zh-TW" sz="1200" dirty="0">
                <a:solidFill>
                  <a:srgbClr val="0070C0"/>
                </a:solidFill>
              </a:rPr>
              <a:t>Dimensionality</a:t>
            </a:r>
          </a:p>
          <a:p>
            <a:pPr marL="171450" indent="-171450">
              <a:buFont typeface="Arial" panose="020B0604020202020204" pitchFamily="34" charset="0"/>
              <a:buChar char="•"/>
            </a:pPr>
            <a:r>
              <a:rPr lang="en-US" altLang="zh-TW" sz="1200" dirty="0">
                <a:solidFill>
                  <a:srgbClr val="0070C0"/>
                </a:solidFill>
              </a:rPr>
              <a:t>Type of recurrent neural network (LSTM, GRU, or standard RNN layer)</a:t>
            </a:r>
          </a:p>
          <a:p>
            <a:pPr marL="171450" indent="-171450">
              <a:buFont typeface="Arial" panose="020B0604020202020204" pitchFamily="34" charset="0"/>
              <a:buChar char="•"/>
            </a:pPr>
            <a:r>
              <a:rPr lang="en-US" altLang="zh-TW" sz="1200" dirty="0">
                <a:solidFill>
                  <a:srgbClr val="0070C0"/>
                </a:solidFill>
              </a:rPr>
              <a:t>Return sequence</a:t>
            </a:r>
          </a:p>
          <a:p>
            <a:pPr marL="171450" indent="-171450">
              <a:buFont typeface="Arial" panose="020B0604020202020204" pitchFamily="34" charset="0"/>
              <a:buChar char="•"/>
            </a:pPr>
            <a:r>
              <a:rPr lang="en-US" altLang="zh-TW" sz="1200" dirty="0">
                <a:solidFill>
                  <a:srgbClr val="0070C0"/>
                </a:solidFill>
              </a:rPr>
              <a:t>Dropout</a:t>
            </a:r>
            <a:endParaRPr lang="zh-TW" altLang="en-US" sz="1200" dirty="0">
              <a:solidFill>
                <a:srgbClr val="0070C0"/>
              </a:solidFill>
            </a:endParaRPr>
          </a:p>
        </p:txBody>
      </p:sp>
      <p:sp>
        <p:nvSpPr>
          <p:cNvPr id="14" name="矩形 13"/>
          <p:cNvSpPr/>
          <p:nvPr/>
        </p:nvSpPr>
        <p:spPr>
          <a:xfrm>
            <a:off x="7362056" y="1268760"/>
            <a:ext cx="1781944" cy="1938992"/>
          </a:xfrm>
          <a:prstGeom prst="rect">
            <a:avLst/>
          </a:prstGeom>
        </p:spPr>
        <p:txBody>
          <a:bodyPr wrap="square">
            <a:spAutoFit/>
          </a:bodyPr>
          <a:lstStyle/>
          <a:p>
            <a:r>
              <a:rPr lang="en-US" altLang="zh-TW" sz="1200" dirty="0">
                <a:solidFill>
                  <a:srgbClr val="0070C0"/>
                </a:solidFill>
              </a:rPr>
              <a:t>Hyper-parameter:</a:t>
            </a:r>
          </a:p>
          <a:p>
            <a:pPr marL="171450" indent="-171450">
              <a:buFont typeface="Arial" panose="020B0604020202020204" pitchFamily="34" charset="0"/>
              <a:buChar char="•"/>
            </a:pPr>
            <a:r>
              <a:rPr lang="en-US" altLang="zh-TW" sz="1200" dirty="0">
                <a:solidFill>
                  <a:srgbClr val="0070C0"/>
                </a:solidFill>
              </a:rPr>
              <a:t>Dimensionality</a:t>
            </a:r>
          </a:p>
          <a:p>
            <a:pPr marL="171450" indent="-171450">
              <a:buFont typeface="Arial" panose="020B0604020202020204" pitchFamily="34" charset="0"/>
              <a:buChar char="•"/>
            </a:pPr>
            <a:r>
              <a:rPr lang="en-US" altLang="zh-TW" sz="1200" dirty="0">
                <a:solidFill>
                  <a:srgbClr val="0070C0"/>
                </a:solidFill>
              </a:rPr>
              <a:t>Patch size</a:t>
            </a:r>
          </a:p>
          <a:p>
            <a:pPr marL="171450" indent="-171450">
              <a:buFont typeface="Arial" panose="020B0604020202020204" pitchFamily="34" charset="0"/>
              <a:buChar char="•"/>
            </a:pPr>
            <a:r>
              <a:rPr lang="en-US" altLang="zh-TW" sz="1200" dirty="0">
                <a:solidFill>
                  <a:srgbClr val="0070C0"/>
                </a:solidFill>
              </a:rPr>
              <a:t>Stride</a:t>
            </a:r>
          </a:p>
          <a:p>
            <a:pPr marL="171450" indent="-171450">
              <a:buFont typeface="Arial" panose="020B0604020202020204" pitchFamily="34" charset="0"/>
              <a:buChar char="•"/>
            </a:pPr>
            <a:r>
              <a:rPr lang="en-US" altLang="zh-TW" sz="1200" dirty="0">
                <a:solidFill>
                  <a:srgbClr val="0070C0"/>
                </a:solidFill>
              </a:rPr>
              <a:t>Number of feature maps to generate</a:t>
            </a:r>
          </a:p>
          <a:p>
            <a:pPr marL="171450" indent="-171450">
              <a:buFont typeface="Arial" panose="020B0604020202020204" pitchFamily="34" charset="0"/>
              <a:buChar char="•"/>
            </a:pPr>
            <a:r>
              <a:rPr lang="en-US" altLang="zh-TW" sz="1200" dirty="0">
                <a:solidFill>
                  <a:srgbClr val="0070C0"/>
                </a:solidFill>
              </a:rPr>
              <a:t>Padding strategy</a:t>
            </a:r>
          </a:p>
          <a:p>
            <a:pPr marL="171450" indent="-171450">
              <a:buFont typeface="Arial" panose="020B0604020202020204" pitchFamily="34" charset="0"/>
              <a:buChar char="•"/>
            </a:pPr>
            <a:r>
              <a:rPr lang="en-US" altLang="zh-TW" sz="1200" dirty="0">
                <a:solidFill>
                  <a:srgbClr val="0070C0"/>
                </a:solidFill>
              </a:rPr>
              <a:t>Activate function</a:t>
            </a:r>
          </a:p>
          <a:p>
            <a:pPr marL="171450" indent="-171450">
              <a:buFont typeface="Arial" panose="020B0604020202020204" pitchFamily="34" charset="0"/>
              <a:buChar char="•"/>
            </a:pPr>
            <a:r>
              <a:rPr lang="en-US" altLang="zh-TW" sz="1200" dirty="0">
                <a:solidFill>
                  <a:srgbClr val="0070C0"/>
                </a:solidFill>
              </a:rPr>
              <a:t>Dropout</a:t>
            </a:r>
          </a:p>
          <a:p>
            <a:pPr marL="171450" indent="-171450">
              <a:buFont typeface="Arial" panose="020B0604020202020204" pitchFamily="34" charset="0"/>
              <a:buChar char="•"/>
            </a:pPr>
            <a:r>
              <a:rPr lang="en-US" altLang="zh-TW" sz="1200" dirty="0">
                <a:solidFill>
                  <a:srgbClr val="0070C0"/>
                </a:solidFill>
              </a:rPr>
              <a:t>Pooling</a:t>
            </a:r>
            <a:endParaRPr lang="zh-TW" altLang="en-US" sz="1200" dirty="0">
              <a:solidFill>
                <a:srgbClr val="0070C0"/>
              </a:solidFill>
            </a:endParaRPr>
          </a:p>
        </p:txBody>
      </p:sp>
      <p:sp>
        <p:nvSpPr>
          <p:cNvPr id="15" name="矩形 14"/>
          <p:cNvSpPr/>
          <p:nvPr/>
        </p:nvSpPr>
        <p:spPr>
          <a:xfrm>
            <a:off x="7387983" y="4401673"/>
            <a:ext cx="1781944" cy="1569660"/>
          </a:xfrm>
          <a:prstGeom prst="rect">
            <a:avLst/>
          </a:prstGeom>
        </p:spPr>
        <p:txBody>
          <a:bodyPr wrap="square">
            <a:spAutoFit/>
          </a:bodyPr>
          <a:lstStyle/>
          <a:p>
            <a:r>
              <a:rPr lang="en-US" altLang="zh-TW" sz="1200" dirty="0">
                <a:solidFill>
                  <a:srgbClr val="0070C0"/>
                </a:solidFill>
              </a:rPr>
              <a:t>Hyper-parameter:</a:t>
            </a:r>
          </a:p>
          <a:p>
            <a:pPr marL="171450" indent="-171450">
              <a:buFont typeface="Arial" panose="020B0604020202020204" pitchFamily="34" charset="0"/>
              <a:buChar char="•"/>
            </a:pPr>
            <a:r>
              <a:rPr lang="en-US" altLang="zh-TW" sz="1200" dirty="0">
                <a:solidFill>
                  <a:srgbClr val="0070C0"/>
                </a:solidFill>
              </a:rPr>
              <a:t>Dimensionality</a:t>
            </a:r>
          </a:p>
          <a:p>
            <a:pPr marL="171450" indent="-171450">
              <a:buFont typeface="Arial" panose="020B0604020202020204" pitchFamily="34" charset="0"/>
              <a:buChar char="•"/>
            </a:pPr>
            <a:r>
              <a:rPr lang="en-US" altLang="zh-TW" sz="1200" dirty="0">
                <a:solidFill>
                  <a:srgbClr val="0070C0"/>
                </a:solidFill>
              </a:rPr>
              <a:t>Stride</a:t>
            </a:r>
          </a:p>
          <a:p>
            <a:pPr marL="171450" indent="-171450">
              <a:buFont typeface="Arial" panose="020B0604020202020204" pitchFamily="34" charset="0"/>
              <a:buChar char="•"/>
            </a:pPr>
            <a:r>
              <a:rPr lang="en-US" altLang="zh-TW" sz="1200" dirty="0">
                <a:solidFill>
                  <a:srgbClr val="0070C0"/>
                </a:solidFill>
              </a:rPr>
              <a:t>Number of feature maps to generate</a:t>
            </a:r>
          </a:p>
          <a:p>
            <a:pPr marL="171450" indent="-171450">
              <a:buFont typeface="Arial" panose="020B0604020202020204" pitchFamily="34" charset="0"/>
              <a:buChar char="•"/>
            </a:pPr>
            <a:r>
              <a:rPr lang="en-US" altLang="zh-TW" sz="1200" dirty="0">
                <a:solidFill>
                  <a:srgbClr val="0070C0"/>
                </a:solidFill>
              </a:rPr>
              <a:t>Padding strategy</a:t>
            </a:r>
          </a:p>
          <a:p>
            <a:pPr marL="171450" indent="-171450">
              <a:buFont typeface="Arial" panose="020B0604020202020204" pitchFamily="34" charset="0"/>
              <a:buChar char="•"/>
            </a:pPr>
            <a:r>
              <a:rPr lang="en-US" altLang="zh-TW" sz="1200" dirty="0">
                <a:solidFill>
                  <a:srgbClr val="0070C0"/>
                </a:solidFill>
              </a:rPr>
              <a:t>Activate function</a:t>
            </a:r>
          </a:p>
          <a:p>
            <a:pPr marL="171450" indent="-171450">
              <a:buFont typeface="Arial" panose="020B0604020202020204" pitchFamily="34" charset="0"/>
              <a:buChar char="•"/>
            </a:pPr>
            <a:r>
              <a:rPr lang="en-US" altLang="zh-TW" sz="1200" dirty="0">
                <a:solidFill>
                  <a:srgbClr val="0070C0"/>
                </a:solidFill>
              </a:rPr>
              <a:t>Dropout</a:t>
            </a:r>
            <a:endParaRPr lang="zh-TW" altLang="en-US" sz="1200" dirty="0">
              <a:solidFill>
                <a:srgbClr val="0070C0"/>
              </a:solidFill>
            </a:endParaRPr>
          </a:p>
        </p:txBody>
      </p:sp>
    </p:spTree>
    <p:extLst>
      <p:ext uri="{BB962C8B-B14F-4D97-AF65-F5344CB8AC3E}">
        <p14:creationId xmlns:p14="http://schemas.microsoft.com/office/powerpoint/2010/main" val="55938559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1D Convolution</a:t>
            </a:r>
            <a:endParaRPr lang="zh-TW" altLang="en-US" dirty="0"/>
          </a:p>
        </p:txBody>
      </p:sp>
      <p:sp>
        <p:nvSpPr>
          <p:cNvPr id="3" name="內容版面配置區 2"/>
          <p:cNvSpPr>
            <a:spLocks noGrp="1"/>
          </p:cNvSpPr>
          <p:nvPr>
            <p:ph idx="1"/>
          </p:nvPr>
        </p:nvSpPr>
        <p:spPr/>
        <p:txBody>
          <a:bodyPr/>
          <a:lstStyle/>
          <a:p>
            <a:r>
              <a:rPr lang="en-US" altLang="zh-TW"/>
              <a:t>A 1D Convolution with </a:t>
            </a:r>
            <a:r>
              <a:rPr lang="en-US" altLang="zh-TW" dirty="0"/>
              <a:t>kernel of size 3, applied to a 4x6 input matrix to give a 1x4 output.</a:t>
            </a:r>
            <a:endParaRPr lang="zh-TW" altLang="en-US" dirty="0"/>
          </a:p>
        </p:txBody>
      </p:sp>
      <p:pic>
        <p:nvPicPr>
          <p:cNvPr id="4" name="圖片 3"/>
          <p:cNvPicPr>
            <a:picLocks noChangeAspect="1"/>
          </p:cNvPicPr>
          <p:nvPr/>
        </p:nvPicPr>
        <p:blipFill>
          <a:blip r:embed="rId2"/>
          <a:stretch>
            <a:fillRect/>
          </a:stretch>
        </p:blipFill>
        <p:spPr>
          <a:xfrm>
            <a:off x="755576" y="2070104"/>
            <a:ext cx="7854897" cy="3237584"/>
          </a:xfrm>
          <a:prstGeom prst="rect">
            <a:avLst/>
          </a:prstGeom>
        </p:spPr>
      </p:pic>
      <p:pic>
        <p:nvPicPr>
          <p:cNvPr id="5" name="圖片 4"/>
          <p:cNvPicPr>
            <a:picLocks noChangeAspect="1"/>
          </p:cNvPicPr>
          <p:nvPr/>
        </p:nvPicPr>
        <p:blipFill>
          <a:blip r:embed="rId3"/>
          <a:stretch>
            <a:fillRect/>
          </a:stretch>
        </p:blipFill>
        <p:spPr>
          <a:xfrm>
            <a:off x="210466" y="5612783"/>
            <a:ext cx="8801100" cy="276225"/>
          </a:xfrm>
          <a:prstGeom prst="rect">
            <a:avLst/>
          </a:prstGeom>
        </p:spPr>
      </p:pic>
      <p:sp>
        <p:nvSpPr>
          <p:cNvPr id="6" name="矩形 5"/>
          <p:cNvSpPr/>
          <p:nvPr/>
        </p:nvSpPr>
        <p:spPr>
          <a:xfrm>
            <a:off x="204540" y="5889008"/>
            <a:ext cx="4052713" cy="461665"/>
          </a:xfrm>
          <a:prstGeom prst="rect">
            <a:avLst/>
          </a:prstGeom>
        </p:spPr>
        <p:txBody>
          <a:bodyPr wrap="none">
            <a:spAutoFit/>
          </a:bodyPr>
          <a:lstStyle/>
          <a:p>
            <a:r>
              <a:rPr lang="en-US" altLang="zh-TW" dirty="0"/>
              <a:t>Excel formula used for Cell Q4</a:t>
            </a:r>
            <a:endParaRPr lang="zh-TW" altLang="en-US" dirty="0"/>
          </a:p>
        </p:txBody>
      </p:sp>
      <p:sp>
        <p:nvSpPr>
          <p:cNvPr id="7" name="矩形 6"/>
          <p:cNvSpPr/>
          <p:nvPr/>
        </p:nvSpPr>
        <p:spPr>
          <a:xfrm>
            <a:off x="3979301" y="4948238"/>
            <a:ext cx="2746265" cy="461665"/>
          </a:xfrm>
          <a:prstGeom prst="rect">
            <a:avLst/>
          </a:prstGeom>
        </p:spPr>
        <p:txBody>
          <a:bodyPr wrap="none">
            <a:spAutoFit/>
          </a:bodyPr>
          <a:lstStyle/>
          <a:p>
            <a:r>
              <a:rPr lang="zh-TW" altLang="en-US" sz="1200" dirty="0"/>
              <a:t>因輸入</a:t>
            </a:r>
            <a:r>
              <a:rPr lang="en-US" altLang="zh-TW" sz="1200" dirty="0"/>
              <a:t>4</a:t>
            </a:r>
            <a:r>
              <a:rPr lang="zh-TW" altLang="en-US" sz="1200" dirty="0"/>
              <a:t>個</a:t>
            </a:r>
            <a:r>
              <a:rPr lang="en-US" altLang="zh-TW" sz="1200" dirty="0"/>
              <a:t>channel</a:t>
            </a:r>
          </a:p>
          <a:p>
            <a:r>
              <a:rPr lang="zh-TW" altLang="en-US" sz="1200" dirty="0"/>
              <a:t>故</a:t>
            </a:r>
            <a:r>
              <a:rPr lang="en-US" altLang="zh-TW" sz="1200" dirty="0"/>
              <a:t>1d kernel.</a:t>
            </a:r>
            <a:r>
              <a:rPr lang="zh-TW" altLang="en-US" sz="1200" dirty="0"/>
              <a:t>形成</a:t>
            </a:r>
            <a:r>
              <a:rPr lang="en-US" altLang="zh-TW" sz="1200" dirty="0"/>
              <a:t>4</a:t>
            </a:r>
            <a:r>
              <a:rPr lang="zh-TW" altLang="en-US" sz="1200" dirty="0"/>
              <a:t>個對應 </a:t>
            </a:r>
            <a:r>
              <a:rPr lang="en-US" altLang="zh-TW" sz="1200" dirty="0"/>
              <a:t>channel kernel</a:t>
            </a:r>
            <a:endParaRPr lang="zh-TW" altLang="en-US" sz="1200" dirty="0"/>
          </a:p>
        </p:txBody>
      </p:sp>
      <p:sp>
        <p:nvSpPr>
          <p:cNvPr id="8" name="矩形 7"/>
          <p:cNvSpPr/>
          <p:nvPr/>
        </p:nvSpPr>
        <p:spPr>
          <a:xfrm>
            <a:off x="4439566" y="5949223"/>
            <a:ext cx="4572000" cy="646331"/>
          </a:xfrm>
          <a:prstGeom prst="rect">
            <a:avLst/>
          </a:prstGeom>
        </p:spPr>
        <p:txBody>
          <a:bodyPr>
            <a:spAutoFit/>
          </a:bodyPr>
          <a:lstStyle/>
          <a:p>
            <a:r>
              <a:rPr lang="en-US" altLang="zh-TW" sz="1200" dirty="0"/>
              <a:t>Given we have 4 input channels this time, our kernel will be </a:t>
            </a:r>
            <a:r>
              <a:rPr lang="en-US" altLang="zh-TW" sz="1200" dirty="0" err="1"/>
              <a:t>initialised</a:t>
            </a:r>
            <a:r>
              <a:rPr lang="en-US" altLang="zh-TW" sz="1200" dirty="0"/>
              <a:t> with 4 channels too. So even though we are using a 1D Convolution, we have a 2D kernel</a:t>
            </a:r>
            <a:endParaRPr lang="zh-TW" altLang="en-US" sz="1200" dirty="0"/>
          </a:p>
        </p:txBody>
      </p:sp>
    </p:spTree>
    <p:extLst>
      <p:ext uri="{BB962C8B-B14F-4D97-AF65-F5344CB8AC3E}">
        <p14:creationId xmlns:p14="http://schemas.microsoft.com/office/powerpoint/2010/main" val="223679466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Python </a:t>
            </a:r>
            <a:r>
              <a:rPr lang="zh-TW" altLang="en-US" dirty="0"/>
              <a:t>實驗碼</a:t>
            </a:r>
          </a:p>
        </p:txBody>
      </p:sp>
      <p:sp>
        <p:nvSpPr>
          <p:cNvPr id="3" name="內容版面配置區 2"/>
          <p:cNvSpPr>
            <a:spLocks noGrp="1"/>
          </p:cNvSpPr>
          <p:nvPr>
            <p:ph idx="1"/>
          </p:nvPr>
        </p:nvSpPr>
        <p:spPr/>
        <p:txBody>
          <a:bodyPr/>
          <a:lstStyle/>
          <a:p>
            <a:r>
              <a:rPr lang="en-US" altLang="zh-TW" dirty="0"/>
              <a:t># define </a:t>
            </a:r>
            <a:r>
              <a:rPr lang="en-US" altLang="zh-TW" dirty="0" err="1"/>
              <a:t>input_data</a:t>
            </a:r>
            <a:r>
              <a:rPr lang="en-US" altLang="zh-TW" dirty="0"/>
              <a:t> and kernel as above</a:t>
            </a:r>
          </a:p>
          <a:p>
            <a:r>
              <a:rPr lang="en-US" altLang="zh-TW" dirty="0"/>
              <a:t># </a:t>
            </a:r>
            <a:r>
              <a:rPr lang="en-US" altLang="zh-TW" dirty="0" err="1"/>
              <a:t>input_data.shape</a:t>
            </a:r>
            <a:r>
              <a:rPr lang="en-US" altLang="zh-TW" dirty="0"/>
              <a:t> is (4, 6)</a:t>
            </a:r>
          </a:p>
          <a:p>
            <a:r>
              <a:rPr lang="en-US" altLang="zh-TW" dirty="0"/>
              <a:t># </a:t>
            </a:r>
            <a:r>
              <a:rPr lang="en-US" altLang="zh-TW" dirty="0" err="1"/>
              <a:t>kernel.shape</a:t>
            </a:r>
            <a:r>
              <a:rPr lang="en-US" altLang="zh-TW" dirty="0"/>
              <a:t> is (4, 3)</a:t>
            </a:r>
          </a:p>
          <a:p>
            <a:r>
              <a:rPr lang="en-US" altLang="zh-TW" dirty="0" err="1"/>
              <a:t>conv</a:t>
            </a:r>
            <a:r>
              <a:rPr lang="en-US" altLang="zh-TW" dirty="0"/>
              <a:t> = mx.gluon.nn.Conv1D(channels=1, </a:t>
            </a:r>
            <a:r>
              <a:rPr lang="en-US" altLang="zh-TW" dirty="0" err="1"/>
              <a:t>kernel_size</a:t>
            </a:r>
            <a:r>
              <a:rPr lang="en-US" altLang="zh-TW" dirty="0"/>
              <a:t>=3)</a:t>
            </a:r>
          </a:p>
          <a:p>
            <a:endParaRPr lang="en-US" altLang="zh-TW" dirty="0"/>
          </a:p>
          <a:p>
            <a:r>
              <a:rPr lang="en-US" altLang="zh-TW" dirty="0"/>
              <a:t># see appendix for definition of `</a:t>
            </a:r>
            <a:r>
              <a:rPr lang="en-US" altLang="zh-TW" dirty="0" err="1"/>
              <a:t>apply_conv</a:t>
            </a:r>
            <a:r>
              <a:rPr lang="en-US" altLang="zh-TW" dirty="0"/>
              <a:t>`</a:t>
            </a:r>
          </a:p>
          <a:p>
            <a:r>
              <a:rPr lang="en-US" altLang="zh-TW" dirty="0" err="1"/>
              <a:t>output_data</a:t>
            </a:r>
            <a:r>
              <a:rPr lang="en-US" altLang="zh-TW" dirty="0"/>
              <a:t> = </a:t>
            </a:r>
            <a:r>
              <a:rPr lang="en-US" altLang="zh-TW" dirty="0" err="1"/>
              <a:t>apply_conv</a:t>
            </a:r>
            <a:r>
              <a:rPr lang="en-US" altLang="zh-TW" dirty="0"/>
              <a:t>(</a:t>
            </a:r>
            <a:r>
              <a:rPr lang="en-US" altLang="zh-TW" dirty="0" err="1"/>
              <a:t>input_data</a:t>
            </a:r>
            <a:r>
              <a:rPr lang="en-US" altLang="zh-TW" dirty="0"/>
              <a:t>, kernel, </a:t>
            </a:r>
            <a:r>
              <a:rPr lang="en-US" altLang="zh-TW" dirty="0" err="1"/>
              <a:t>conv</a:t>
            </a:r>
            <a:r>
              <a:rPr lang="en-US" altLang="zh-TW" dirty="0"/>
              <a:t>)</a:t>
            </a:r>
          </a:p>
          <a:p>
            <a:r>
              <a:rPr lang="en-US" altLang="zh-TW" dirty="0"/>
              <a:t>print(</a:t>
            </a:r>
            <a:r>
              <a:rPr lang="en-US" altLang="zh-TW" dirty="0" err="1"/>
              <a:t>output_data</a:t>
            </a:r>
            <a:r>
              <a:rPr lang="en-US" altLang="zh-TW" dirty="0"/>
              <a:t>)</a:t>
            </a:r>
          </a:p>
          <a:p>
            <a:r>
              <a:rPr lang="en-US" altLang="zh-TW" dirty="0"/>
              <a:t># [[[24. 25. 22. 15.]]]</a:t>
            </a:r>
          </a:p>
          <a:p>
            <a:r>
              <a:rPr lang="en-US" altLang="zh-TW" dirty="0"/>
              <a:t># &lt;</a:t>
            </a:r>
            <a:r>
              <a:rPr lang="en-US" altLang="zh-TW" dirty="0" err="1"/>
              <a:t>NDArray</a:t>
            </a:r>
            <a:r>
              <a:rPr lang="en-US" altLang="zh-TW" dirty="0"/>
              <a:t> 1x1x4 @</a:t>
            </a:r>
            <a:r>
              <a:rPr lang="en-US" altLang="zh-TW" dirty="0" err="1"/>
              <a:t>cpu</a:t>
            </a:r>
            <a:r>
              <a:rPr lang="en-US" altLang="zh-TW" dirty="0"/>
              <a:t>(0)&gt;</a:t>
            </a:r>
            <a:endParaRPr lang="zh-TW" altLang="en-US" dirty="0"/>
          </a:p>
        </p:txBody>
      </p:sp>
    </p:spTree>
    <p:extLst>
      <p:ext uri="{BB962C8B-B14F-4D97-AF65-F5344CB8AC3E}">
        <p14:creationId xmlns:p14="http://schemas.microsoft.com/office/powerpoint/2010/main" val="419542687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dirty="0"/>
              <a:t> A 1D Convolution with 4 kernels of size 3 applied to a 1x6 input matrix to give a 4x4 output.</a:t>
            </a:r>
            <a:endParaRPr lang="zh-TW" altLang="en-US" dirty="0"/>
          </a:p>
        </p:txBody>
      </p:sp>
      <p:pic>
        <p:nvPicPr>
          <p:cNvPr id="4" name="圖片 3"/>
          <p:cNvPicPr>
            <a:picLocks noChangeAspect="1"/>
          </p:cNvPicPr>
          <p:nvPr/>
        </p:nvPicPr>
        <p:blipFill>
          <a:blip r:embed="rId2"/>
          <a:stretch>
            <a:fillRect/>
          </a:stretch>
        </p:blipFill>
        <p:spPr>
          <a:xfrm>
            <a:off x="856402" y="2377679"/>
            <a:ext cx="6910496" cy="3816424"/>
          </a:xfrm>
          <a:prstGeom prst="rect">
            <a:avLst/>
          </a:prstGeom>
        </p:spPr>
      </p:pic>
    </p:spTree>
    <p:extLst>
      <p:ext uri="{BB962C8B-B14F-4D97-AF65-F5344CB8AC3E}">
        <p14:creationId xmlns:p14="http://schemas.microsoft.com/office/powerpoint/2010/main" val="237849865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2D Convolution</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323528" y="1152096"/>
            <a:ext cx="6467475" cy="5486400"/>
          </a:xfrm>
          <a:prstGeom prst="rect">
            <a:avLst/>
          </a:prstGeom>
        </p:spPr>
      </p:pic>
      <p:sp>
        <p:nvSpPr>
          <p:cNvPr id="5" name="矩形 4"/>
          <p:cNvSpPr/>
          <p:nvPr/>
        </p:nvSpPr>
        <p:spPr>
          <a:xfrm>
            <a:off x="5436096" y="5085184"/>
            <a:ext cx="3600400" cy="830997"/>
          </a:xfrm>
          <a:prstGeom prst="rect">
            <a:avLst/>
          </a:prstGeom>
        </p:spPr>
        <p:txBody>
          <a:bodyPr wrap="square">
            <a:spAutoFit/>
          </a:bodyPr>
          <a:lstStyle/>
          <a:p>
            <a:r>
              <a:rPr lang="en-US" altLang="zh-TW" sz="1200" dirty="0" err="1">
                <a:solidFill>
                  <a:srgbClr val="C00000"/>
                </a:solidFill>
              </a:rPr>
              <a:t>red_out</a:t>
            </a:r>
            <a:r>
              <a:rPr lang="en-US" altLang="zh-TW" sz="1200" dirty="0">
                <a:solidFill>
                  <a:srgbClr val="C00000"/>
                </a:solidFill>
              </a:rPr>
              <a:t> = (3*2)+(1*1) = 7</a:t>
            </a:r>
          </a:p>
          <a:p>
            <a:r>
              <a:rPr lang="en-US" altLang="zh-TW" sz="1200" dirty="0" err="1">
                <a:solidFill>
                  <a:srgbClr val="C00000"/>
                </a:solidFill>
              </a:rPr>
              <a:t>green_out</a:t>
            </a:r>
            <a:r>
              <a:rPr lang="en-US" altLang="zh-TW" sz="1200" dirty="0">
                <a:solidFill>
                  <a:srgbClr val="C00000"/>
                </a:solidFill>
              </a:rPr>
              <a:t> = (1*2)+(1*3) = 5</a:t>
            </a:r>
          </a:p>
          <a:p>
            <a:r>
              <a:rPr lang="en-US" altLang="zh-TW" sz="1200" dirty="0" err="1">
                <a:solidFill>
                  <a:srgbClr val="C00000"/>
                </a:solidFill>
              </a:rPr>
              <a:t>blue_out</a:t>
            </a:r>
            <a:r>
              <a:rPr lang="en-US" altLang="zh-TW" sz="1200" dirty="0">
                <a:solidFill>
                  <a:srgbClr val="C00000"/>
                </a:solidFill>
              </a:rPr>
              <a:t> = (2*1)+(3*1)+(1*2) = 7</a:t>
            </a:r>
          </a:p>
          <a:p>
            <a:r>
              <a:rPr lang="en-US" altLang="zh-TW" sz="1200" dirty="0">
                <a:solidFill>
                  <a:srgbClr val="C00000"/>
                </a:solidFill>
              </a:rPr>
              <a:t>output = </a:t>
            </a:r>
            <a:r>
              <a:rPr lang="en-US" altLang="zh-TW" sz="1200" dirty="0" err="1">
                <a:solidFill>
                  <a:srgbClr val="C00000"/>
                </a:solidFill>
              </a:rPr>
              <a:t>red_out</a:t>
            </a:r>
            <a:r>
              <a:rPr lang="en-US" altLang="zh-TW" sz="1200" dirty="0">
                <a:solidFill>
                  <a:srgbClr val="C00000"/>
                </a:solidFill>
              </a:rPr>
              <a:t> + </a:t>
            </a:r>
            <a:r>
              <a:rPr lang="en-US" altLang="zh-TW" sz="1200" dirty="0" err="1">
                <a:solidFill>
                  <a:srgbClr val="C00000"/>
                </a:solidFill>
              </a:rPr>
              <a:t>green_out</a:t>
            </a:r>
            <a:r>
              <a:rPr lang="en-US" altLang="zh-TW" sz="1200" dirty="0">
                <a:solidFill>
                  <a:srgbClr val="C00000"/>
                </a:solidFill>
              </a:rPr>
              <a:t> + </a:t>
            </a:r>
            <a:r>
              <a:rPr lang="en-US" altLang="zh-TW" sz="1200" dirty="0" err="1">
                <a:solidFill>
                  <a:srgbClr val="C00000"/>
                </a:solidFill>
              </a:rPr>
              <a:t>blue_out</a:t>
            </a:r>
            <a:r>
              <a:rPr lang="en-US" altLang="zh-TW" sz="1200" dirty="0">
                <a:solidFill>
                  <a:srgbClr val="C00000"/>
                </a:solidFill>
              </a:rPr>
              <a:t> = 7+5+7 = 19</a:t>
            </a:r>
            <a:endParaRPr lang="zh-TW" altLang="en-US" sz="1200" dirty="0">
              <a:solidFill>
                <a:srgbClr val="C00000"/>
              </a:solidFill>
            </a:endParaRPr>
          </a:p>
        </p:txBody>
      </p:sp>
    </p:spTree>
    <p:extLst>
      <p:ext uri="{BB962C8B-B14F-4D97-AF65-F5344CB8AC3E}">
        <p14:creationId xmlns:p14="http://schemas.microsoft.com/office/powerpoint/2010/main" val="369901257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71676"/>
            <a:ext cx="8264525" cy="720725"/>
          </a:xfrm>
        </p:spPr>
        <p:txBody>
          <a:bodyPr/>
          <a:lstStyle/>
          <a:p>
            <a:r>
              <a:rPr lang="zh-TW" altLang="en-US" dirty="0"/>
              <a:t>動畫</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75656" y="1124744"/>
            <a:ext cx="6580534" cy="3803937"/>
          </a:xfrm>
        </p:spPr>
      </p:pic>
      <p:sp>
        <p:nvSpPr>
          <p:cNvPr id="5" name="矩形 4"/>
          <p:cNvSpPr/>
          <p:nvPr/>
        </p:nvSpPr>
        <p:spPr>
          <a:xfrm>
            <a:off x="207531" y="792401"/>
            <a:ext cx="8408541" cy="584775"/>
          </a:xfrm>
          <a:prstGeom prst="rect">
            <a:avLst/>
          </a:prstGeom>
        </p:spPr>
        <p:txBody>
          <a:bodyPr wrap="square">
            <a:spAutoFit/>
          </a:bodyPr>
          <a:lstStyle/>
          <a:p>
            <a:r>
              <a:rPr lang="en-US" altLang="zh-TW" sz="1600" dirty="0">
                <a:solidFill>
                  <a:srgbClr val="757575"/>
                </a:solidFill>
                <a:latin typeface="sohne"/>
              </a:rPr>
              <a:t>A 2D Convolution with a 3x3 kernel applied to an 3 channel RGB input of size 5x5 to give output of 3x3. (</a:t>
            </a:r>
            <a:r>
              <a:rPr lang="en-US" altLang="zh-TW" sz="1600" u="sng" dirty="0">
                <a:latin typeface="sohne"/>
                <a:hlinkClick r:id="rId3"/>
              </a:rPr>
              <a:t>source</a:t>
            </a:r>
            <a:r>
              <a:rPr lang="en-US" altLang="zh-TW" sz="1600" dirty="0">
                <a:solidFill>
                  <a:srgbClr val="757575"/>
                </a:solidFill>
                <a:latin typeface="sohne"/>
              </a:rPr>
              <a:t>)</a:t>
            </a:r>
            <a:endParaRPr lang="zh-TW" altLang="en-US" sz="1600" dirty="0"/>
          </a:p>
        </p:txBody>
      </p:sp>
      <p:sp>
        <p:nvSpPr>
          <p:cNvPr id="6" name="矩形 5"/>
          <p:cNvSpPr/>
          <p:nvPr/>
        </p:nvSpPr>
        <p:spPr>
          <a:xfrm>
            <a:off x="395536" y="5261024"/>
            <a:ext cx="8496944" cy="1200329"/>
          </a:xfrm>
          <a:prstGeom prst="rect">
            <a:avLst/>
          </a:prstGeom>
        </p:spPr>
        <p:txBody>
          <a:bodyPr wrap="square">
            <a:spAutoFit/>
          </a:bodyPr>
          <a:lstStyle/>
          <a:p>
            <a:r>
              <a:rPr lang="zh-TW" altLang="en-US" dirty="0"/>
              <a:t>我們的核會相應地調整通道，即使我們定義了一個 </a:t>
            </a:r>
            <a:r>
              <a:rPr lang="en-US" altLang="zh-TW" dirty="0"/>
              <a:t>3x3 </a:t>
            </a:r>
            <a:r>
              <a:rPr lang="zh-TW" altLang="en-US" dirty="0"/>
              <a:t>的</a:t>
            </a:r>
            <a:r>
              <a:rPr lang="en-US" altLang="zh-TW" dirty="0"/>
              <a:t>2D</a:t>
            </a:r>
            <a:r>
              <a:rPr lang="zh-TW" altLang="en-US" dirty="0"/>
              <a:t>內核，內核在初始化時的真實尺寸也是 </a:t>
            </a:r>
            <a:r>
              <a:rPr lang="en-US" altLang="zh-TW" dirty="0"/>
              <a:t>3x3x3</a:t>
            </a:r>
            <a:r>
              <a:rPr lang="zh-TW" altLang="en-US" dirty="0"/>
              <a:t>，因為我們有 </a:t>
            </a:r>
            <a:r>
              <a:rPr lang="en-US" altLang="zh-TW" dirty="0"/>
              <a:t>3 </a:t>
            </a:r>
            <a:r>
              <a:rPr lang="zh-TW" altLang="en-US" dirty="0"/>
              <a:t>個輸入通道 </a:t>
            </a:r>
            <a:r>
              <a:rPr lang="en-US" altLang="zh-TW" dirty="0"/>
              <a:t>channel</a:t>
            </a:r>
            <a:r>
              <a:rPr lang="zh-TW" altLang="en-US" dirty="0"/>
              <a:t>。</a:t>
            </a:r>
          </a:p>
        </p:txBody>
      </p:sp>
    </p:spTree>
    <p:extLst>
      <p:ext uri="{BB962C8B-B14F-4D97-AF65-F5344CB8AC3E}">
        <p14:creationId xmlns:p14="http://schemas.microsoft.com/office/powerpoint/2010/main" val="159786216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2D Convolution</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sz="1800" dirty="0"/>
              <a:t>在上頁有</a:t>
            </a:r>
            <a:r>
              <a:rPr lang="en-US" altLang="zh-TW" sz="1800" dirty="0"/>
              <a:t>channel</a:t>
            </a:r>
            <a:r>
              <a:rPr lang="zh-TW" altLang="en-US" sz="1800" dirty="0"/>
              <a:t>輸入情況下，核形狀為 </a:t>
            </a:r>
            <a:r>
              <a:rPr lang="en-US" altLang="zh-TW" sz="1800" dirty="0"/>
              <a:t>(3,3,3) </a:t>
            </a:r>
            <a:r>
              <a:rPr lang="zh-TW" altLang="en-US" sz="1800" dirty="0"/>
              <a:t>與 </a:t>
            </a:r>
            <a:r>
              <a:rPr lang="en-US" altLang="zh-TW" sz="1800" dirty="0"/>
              <a:t>3D </a:t>
            </a:r>
            <a:r>
              <a:rPr lang="zh-TW" altLang="en-US" sz="1800" dirty="0"/>
              <a:t>卷積是等價的，但是對於 </a:t>
            </a:r>
            <a:r>
              <a:rPr lang="en-US" altLang="zh-TW" sz="1800" dirty="0"/>
              <a:t>2D </a:t>
            </a:r>
            <a:r>
              <a:rPr lang="zh-TW" altLang="en-US" sz="1800" dirty="0"/>
              <a:t>卷積，通常不需要指定通道維度。 </a:t>
            </a:r>
            <a:endParaRPr lang="en-US" altLang="zh-TW" sz="1800" dirty="0"/>
          </a:p>
          <a:p>
            <a:pPr marL="342900" indent="-342900">
              <a:buFont typeface="Arial" panose="020B0604020202020204" pitchFamily="34" charset="0"/>
              <a:buChar char="•"/>
            </a:pPr>
            <a:r>
              <a:rPr lang="zh-TW" altLang="en-US" sz="1800" dirty="0"/>
              <a:t>同樣，我們通常依賴輸入張量形狀推斷（即在傳遞第一批數據之後），但我們可以使用 </a:t>
            </a:r>
            <a:r>
              <a:rPr lang="en-US" altLang="zh-TW" sz="1800" dirty="0" err="1"/>
              <a:t>in_channels</a:t>
            </a:r>
            <a:r>
              <a:rPr lang="en-US" altLang="zh-TW" sz="1800" dirty="0"/>
              <a:t> </a:t>
            </a:r>
            <a:r>
              <a:rPr lang="zh-TW" altLang="en-US" sz="1800" dirty="0"/>
              <a:t>手動指定輸入通道的數量。 </a:t>
            </a:r>
            <a:endParaRPr lang="en-US" altLang="zh-TW" sz="1800" dirty="0"/>
          </a:p>
          <a:p>
            <a:pPr marL="342900" indent="-342900">
              <a:buFont typeface="Arial" panose="020B0604020202020204" pitchFamily="34" charset="0"/>
              <a:buChar char="•"/>
            </a:pPr>
            <a:r>
              <a:rPr lang="zh-TW" altLang="en-US" sz="1800" dirty="0"/>
              <a:t>若在程式中有添加</a:t>
            </a:r>
            <a:r>
              <a:rPr lang="en-US" altLang="zh-TW" sz="1800" dirty="0"/>
              <a:t> padding, stride and dilation</a:t>
            </a:r>
            <a:r>
              <a:rPr lang="zh-TW" altLang="en-US" sz="1800" dirty="0"/>
              <a:t>，此時</a:t>
            </a:r>
            <a:r>
              <a:rPr lang="en-US" altLang="zh-TW" sz="1800" dirty="0"/>
              <a:t>3D </a:t>
            </a:r>
            <a:r>
              <a:rPr lang="zh-TW" altLang="en-US" sz="1800" dirty="0"/>
              <a:t>和 </a:t>
            </a:r>
            <a:r>
              <a:rPr lang="en-US" altLang="zh-TW" sz="1800" dirty="0"/>
              <a:t>2D </a:t>
            </a:r>
            <a:r>
              <a:rPr lang="zh-TW" altLang="en-US" sz="1800" dirty="0"/>
              <a:t>卷積之間的等價性可能就不成立。</a:t>
            </a:r>
            <a:endParaRPr lang="en-US" altLang="zh-TW" sz="1800" dirty="0"/>
          </a:p>
          <a:p>
            <a:pPr marL="342900" indent="-342900">
              <a:buFont typeface="Arial" panose="020B0604020202020204" pitchFamily="34" charset="0"/>
              <a:buChar char="•"/>
            </a:pPr>
            <a:r>
              <a:rPr lang="en-US" altLang="zh-TW" sz="1800" dirty="0" err="1"/>
              <a:t>Pyhon</a:t>
            </a:r>
            <a:r>
              <a:rPr lang="en-US" altLang="zh-TW" sz="1800" dirty="0"/>
              <a:t> </a:t>
            </a:r>
            <a:r>
              <a:rPr lang="zh-TW" altLang="en-US" sz="1800" dirty="0"/>
              <a:t>實碼碼</a:t>
            </a:r>
            <a:r>
              <a:rPr lang="en-US" altLang="zh-TW" sz="1800" dirty="0"/>
              <a:t>:</a:t>
            </a:r>
            <a:endParaRPr lang="zh-TW" altLang="en-US" sz="1800" dirty="0"/>
          </a:p>
        </p:txBody>
      </p:sp>
      <p:sp>
        <p:nvSpPr>
          <p:cNvPr id="4" name="矩形 3"/>
          <p:cNvSpPr/>
          <p:nvPr/>
        </p:nvSpPr>
        <p:spPr>
          <a:xfrm>
            <a:off x="755576" y="3351870"/>
            <a:ext cx="7542584" cy="2862322"/>
          </a:xfrm>
          <a:prstGeom prst="rect">
            <a:avLst/>
          </a:prstGeom>
        </p:spPr>
        <p:txBody>
          <a:bodyPr wrap="square">
            <a:spAutoFit/>
          </a:bodyPr>
          <a:lstStyle/>
          <a:p>
            <a:r>
              <a:rPr lang="en-US" altLang="zh-TW" sz="1800" dirty="0"/>
              <a:t># define </a:t>
            </a:r>
            <a:r>
              <a:rPr lang="en-US" altLang="zh-TW" sz="1800" dirty="0" err="1"/>
              <a:t>input_data</a:t>
            </a:r>
            <a:r>
              <a:rPr lang="en-US" altLang="zh-TW" sz="1800" dirty="0"/>
              <a:t> and kernel as above</a:t>
            </a:r>
          </a:p>
          <a:p>
            <a:r>
              <a:rPr lang="en-US" altLang="zh-TW" sz="1800" dirty="0"/>
              <a:t># </a:t>
            </a:r>
            <a:r>
              <a:rPr lang="en-US" altLang="zh-TW" sz="1800" dirty="0" err="1"/>
              <a:t>input_data.shape</a:t>
            </a:r>
            <a:r>
              <a:rPr lang="en-US" altLang="zh-TW" sz="1800" dirty="0"/>
              <a:t> is (3, 5, 5)</a:t>
            </a:r>
          </a:p>
          <a:p>
            <a:r>
              <a:rPr lang="en-US" altLang="zh-TW" sz="1800" dirty="0"/>
              <a:t># </a:t>
            </a:r>
            <a:r>
              <a:rPr lang="en-US" altLang="zh-TW" sz="1800" dirty="0" err="1"/>
              <a:t>kernel.shape</a:t>
            </a:r>
            <a:r>
              <a:rPr lang="en-US" altLang="zh-TW" sz="1800" dirty="0"/>
              <a:t> is (3, 3, 3)</a:t>
            </a:r>
          </a:p>
          <a:p>
            <a:r>
              <a:rPr lang="en-US" altLang="zh-TW" sz="1800" dirty="0" err="1"/>
              <a:t>conv</a:t>
            </a:r>
            <a:r>
              <a:rPr lang="en-US" altLang="zh-TW" sz="1800" dirty="0"/>
              <a:t> = mx.gluon.nn.Conv2D(channels=1, </a:t>
            </a:r>
            <a:r>
              <a:rPr lang="en-US" altLang="zh-TW" sz="1800" dirty="0" err="1"/>
              <a:t>kernel_size</a:t>
            </a:r>
            <a:r>
              <a:rPr lang="en-US" altLang="zh-TW" sz="1800" dirty="0"/>
              <a:t>=(3,3))</a:t>
            </a:r>
          </a:p>
          <a:p>
            <a:r>
              <a:rPr lang="en-US" altLang="zh-TW" sz="1800" dirty="0" err="1"/>
              <a:t>output_data</a:t>
            </a:r>
            <a:r>
              <a:rPr lang="en-US" altLang="zh-TW" sz="1800" dirty="0"/>
              <a:t> = </a:t>
            </a:r>
            <a:r>
              <a:rPr lang="en-US" altLang="zh-TW" sz="1800" dirty="0" err="1"/>
              <a:t>apply_conv</a:t>
            </a:r>
            <a:r>
              <a:rPr lang="en-US" altLang="zh-TW" sz="1800" dirty="0"/>
              <a:t>(</a:t>
            </a:r>
            <a:r>
              <a:rPr lang="en-US" altLang="zh-TW" sz="1800" dirty="0" err="1"/>
              <a:t>input_data</a:t>
            </a:r>
            <a:r>
              <a:rPr lang="en-US" altLang="zh-TW" sz="1800" dirty="0"/>
              <a:t>, kernel, </a:t>
            </a:r>
            <a:r>
              <a:rPr lang="en-US" altLang="zh-TW" sz="1800" dirty="0" err="1"/>
              <a:t>conv</a:t>
            </a:r>
            <a:r>
              <a:rPr lang="en-US" altLang="zh-TW" sz="1800" dirty="0"/>
              <a:t>)</a:t>
            </a:r>
          </a:p>
          <a:p>
            <a:r>
              <a:rPr lang="en-US" altLang="zh-TW" sz="1800" dirty="0"/>
              <a:t>print(</a:t>
            </a:r>
            <a:r>
              <a:rPr lang="en-US" altLang="zh-TW" sz="1800" dirty="0" err="1"/>
              <a:t>output_data</a:t>
            </a:r>
            <a:r>
              <a:rPr lang="en-US" altLang="zh-TW" sz="1800" dirty="0"/>
              <a:t>)</a:t>
            </a:r>
          </a:p>
          <a:p>
            <a:r>
              <a:rPr lang="en-US" altLang="zh-TW" sz="1800" dirty="0"/>
              <a:t># [[[[19. 13. 15.]</a:t>
            </a:r>
          </a:p>
          <a:p>
            <a:r>
              <a:rPr lang="en-US" altLang="zh-TW" sz="1800" dirty="0"/>
              <a:t>#    [28. 16. 20.]</a:t>
            </a:r>
          </a:p>
          <a:p>
            <a:r>
              <a:rPr lang="en-US" altLang="zh-TW" sz="1800" dirty="0"/>
              <a:t>#    [23. 18. 25.]]]]</a:t>
            </a:r>
          </a:p>
          <a:p>
            <a:r>
              <a:rPr lang="en-US" altLang="zh-TW" sz="1800" dirty="0"/>
              <a:t># &lt;</a:t>
            </a:r>
            <a:r>
              <a:rPr lang="en-US" altLang="zh-TW" sz="1800" dirty="0" err="1"/>
              <a:t>NDArray</a:t>
            </a:r>
            <a:r>
              <a:rPr lang="en-US" altLang="zh-TW" sz="1800" dirty="0"/>
              <a:t> 1x1x3x3 @</a:t>
            </a:r>
            <a:r>
              <a:rPr lang="en-US" altLang="zh-TW" sz="1800" dirty="0" err="1"/>
              <a:t>cpu</a:t>
            </a:r>
            <a:r>
              <a:rPr lang="en-US" altLang="zh-TW" sz="1800" dirty="0"/>
              <a:t>(0)&gt;</a:t>
            </a:r>
            <a:endParaRPr lang="zh-TW" altLang="en-US" sz="1800" dirty="0"/>
          </a:p>
        </p:txBody>
      </p:sp>
    </p:spTree>
    <p:extLst>
      <p:ext uri="{BB962C8B-B14F-4D97-AF65-F5344CB8AC3E}">
        <p14:creationId xmlns:p14="http://schemas.microsoft.com/office/powerpoint/2010/main" val="114501495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Tensorflow</a:t>
            </a:r>
            <a:r>
              <a:rPr lang="en-US" altLang="zh-TW" dirty="0"/>
              <a:t> 2D Convolution </a:t>
            </a:r>
            <a:endParaRPr lang="zh-TW" altLang="en-US" dirty="0"/>
          </a:p>
        </p:txBody>
      </p:sp>
      <p:sp>
        <p:nvSpPr>
          <p:cNvPr id="3" name="內容版面配置區 2"/>
          <p:cNvSpPr>
            <a:spLocks noGrp="1"/>
          </p:cNvSpPr>
          <p:nvPr>
            <p:ph idx="1"/>
          </p:nvPr>
        </p:nvSpPr>
        <p:spPr>
          <a:xfrm>
            <a:off x="169651" y="980728"/>
            <a:ext cx="8713092" cy="5515569"/>
          </a:xfrm>
        </p:spPr>
        <p:txBody>
          <a:bodyPr/>
          <a:lstStyle/>
          <a:p>
            <a:r>
              <a:rPr lang="en-US" altLang="zh-TW" dirty="0">
                <a:hlinkClick r:id="rId2"/>
              </a:rPr>
              <a:t>https://www.tensorflow.org/api_docs/python/tf/keras/layers/Conv2D</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sz="1400" b="0" dirty="0">
                <a:effectLst/>
              </a:rPr>
              <a:t>Input shape:</a:t>
            </a:r>
          </a:p>
          <a:p>
            <a:pPr lvl="3"/>
            <a:r>
              <a:rPr lang="en-US" altLang="zh-TW" sz="1400" dirty="0">
                <a:solidFill>
                  <a:schemeClr val="hlink"/>
                </a:solidFill>
              </a:rPr>
              <a:t>4+D tensor with shape: </a:t>
            </a:r>
            <a:r>
              <a:rPr lang="en-US" altLang="zh-TW" sz="1400" dirty="0" err="1">
                <a:solidFill>
                  <a:schemeClr val="hlink"/>
                </a:solidFill>
              </a:rPr>
              <a:t>batch_shape</a:t>
            </a:r>
            <a:r>
              <a:rPr lang="en-US" altLang="zh-TW" sz="1400" dirty="0">
                <a:solidFill>
                  <a:schemeClr val="hlink"/>
                </a:solidFill>
              </a:rPr>
              <a:t> + (channels, rows, cols) if </a:t>
            </a:r>
            <a:r>
              <a:rPr lang="en-US" altLang="zh-TW" sz="1400" dirty="0" err="1">
                <a:solidFill>
                  <a:schemeClr val="hlink"/>
                </a:solidFill>
              </a:rPr>
              <a:t>data_format</a:t>
            </a:r>
            <a:r>
              <a:rPr lang="en-US" altLang="zh-TW" sz="1400" dirty="0">
                <a:solidFill>
                  <a:schemeClr val="hlink"/>
                </a:solidFill>
              </a:rPr>
              <a:t>='</a:t>
            </a:r>
            <a:r>
              <a:rPr lang="en-US" altLang="zh-TW" sz="1400" dirty="0" err="1">
                <a:solidFill>
                  <a:schemeClr val="hlink"/>
                </a:solidFill>
              </a:rPr>
              <a:t>channels_first</a:t>
            </a:r>
            <a:r>
              <a:rPr lang="en-US" altLang="zh-TW" sz="1400" dirty="0">
                <a:solidFill>
                  <a:schemeClr val="hlink"/>
                </a:solidFill>
              </a:rPr>
              <a:t>' </a:t>
            </a:r>
          </a:p>
          <a:p>
            <a:pPr lvl="3"/>
            <a:r>
              <a:rPr lang="en-US" altLang="zh-TW" sz="1400" dirty="0">
                <a:solidFill>
                  <a:schemeClr val="hlink"/>
                </a:solidFill>
              </a:rPr>
              <a:t>or 4+D tensor with shape: </a:t>
            </a:r>
            <a:r>
              <a:rPr lang="en-US" altLang="zh-TW" sz="1400" dirty="0" err="1">
                <a:solidFill>
                  <a:schemeClr val="hlink"/>
                </a:solidFill>
              </a:rPr>
              <a:t>batch_shape</a:t>
            </a:r>
            <a:r>
              <a:rPr lang="en-US" altLang="zh-TW" sz="1400" dirty="0">
                <a:solidFill>
                  <a:schemeClr val="hlink"/>
                </a:solidFill>
              </a:rPr>
              <a:t> + (rows, cols, channels) if </a:t>
            </a:r>
            <a:r>
              <a:rPr lang="en-US" altLang="zh-TW" sz="1400" dirty="0" err="1">
                <a:solidFill>
                  <a:schemeClr val="hlink"/>
                </a:solidFill>
              </a:rPr>
              <a:t>data_format</a:t>
            </a:r>
            <a:r>
              <a:rPr lang="en-US" altLang="zh-TW" sz="1400" dirty="0">
                <a:solidFill>
                  <a:schemeClr val="hlink"/>
                </a:solidFill>
              </a:rPr>
              <a:t>='</a:t>
            </a:r>
            <a:r>
              <a:rPr lang="en-US" altLang="zh-TW" sz="1400" dirty="0" err="1">
                <a:solidFill>
                  <a:schemeClr val="hlink"/>
                </a:solidFill>
              </a:rPr>
              <a:t>channels_last</a:t>
            </a:r>
            <a:r>
              <a:rPr lang="en-US" altLang="zh-TW" sz="1400" dirty="0">
                <a:solidFill>
                  <a:schemeClr val="hlink"/>
                </a:solidFill>
              </a:rPr>
              <a:t>'.</a:t>
            </a:r>
          </a:p>
          <a:p>
            <a:r>
              <a:rPr lang="en-US" altLang="zh-TW" sz="1400" b="0" dirty="0" err="1">
                <a:effectLst/>
              </a:rPr>
              <a:t>data_format</a:t>
            </a:r>
            <a:r>
              <a:rPr lang="en-US" altLang="zh-TW" sz="1400" b="0" dirty="0">
                <a:effectLst/>
              </a:rPr>
              <a:t>:</a:t>
            </a:r>
          </a:p>
          <a:p>
            <a:r>
              <a:rPr lang="en-US" altLang="zh-TW" sz="1400" b="0" dirty="0">
                <a:effectLst/>
              </a:rPr>
              <a:t>          A string, one of </a:t>
            </a:r>
            <a:r>
              <a:rPr lang="en-US" altLang="zh-TW" sz="1400" b="0" dirty="0" err="1">
                <a:effectLst/>
              </a:rPr>
              <a:t>channels_last</a:t>
            </a:r>
            <a:r>
              <a:rPr lang="en-US" altLang="zh-TW" sz="1400" b="0" dirty="0">
                <a:effectLst/>
              </a:rPr>
              <a:t> (default) or </a:t>
            </a:r>
            <a:r>
              <a:rPr lang="en-US" altLang="zh-TW" sz="1400" b="0" dirty="0" err="1">
                <a:effectLst/>
              </a:rPr>
              <a:t>channels_first</a:t>
            </a:r>
            <a:r>
              <a:rPr lang="en-US" altLang="zh-TW" sz="1400" b="0" dirty="0">
                <a:effectLst/>
              </a:rPr>
              <a:t>. </a:t>
            </a:r>
          </a:p>
          <a:p>
            <a:endParaRPr lang="en-US" altLang="zh-TW" sz="1400" b="0" dirty="0">
              <a:effectLst/>
            </a:endParaRPr>
          </a:p>
          <a:p>
            <a:endParaRPr lang="zh-TW" altLang="en-US" sz="1400" b="0" dirty="0">
              <a:effectLst/>
            </a:endParaRPr>
          </a:p>
        </p:txBody>
      </p:sp>
      <p:pic>
        <p:nvPicPr>
          <p:cNvPr id="5" name="圖片 4"/>
          <p:cNvPicPr>
            <a:picLocks noChangeAspect="1"/>
          </p:cNvPicPr>
          <p:nvPr/>
        </p:nvPicPr>
        <p:blipFill>
          <a:blip r:embed="rId3"/>
          <a:stretch>
            <a:fillRect/>
          </a:stretch>
        </p:blipFill>
        <p:spPr>
          <a:xfrm>
            <a:off x="0" y="1988840"/>
            <a:ext cx="9059539" cy="2438740"/>
          </a:xfrm>
          <a:prstGeom prst="rect">
            <a:avLst/>
          </a:prstGeom>
        </p:spPr>
      </p:pic>
    </p:spTree>
    <p:extLst>
      <p:ext uri="{BB962C8B-B14F-4D97-AF65-F5344CB8AC3E}">
        <p14:creationId xmlns:p14="http://schemas.microsoft.com/office/powerpoint/2010/main" val="70174627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b="0" dirty="0"/>
              <a:t>Transposed Convolution (Deconvolution) </a:t>
            </a:r>
            <a:r>
              <a:rPr lang="zh-TW" altLang="en-US" sz="2800" b="0" dirty="0"/>
              <a:t>反</a:t>
            </a:r>
            <a:r>
              <a:rPr lang="zh-TW" altLang="en-US" sz="2800" dirty="0"/>
              <a:t>卷積</a:t>
            </a:r>
          </a:p>
        </p:txBody>
      </p:sp>
      <p:sp>
        <p:nvSpPr>
          <p:cNvPr id="3" name="內容版面配置區 2"/>
          <p:cNvSpPr>
            <a:spLocks noGrp="1"/>
          </p:cNvSpPr>
          <p:nvPr>
            <p:ph idx="1"/>
          </p:nvPr>
        </p:nvSpPr>
        <p:spPr/>
        <p:txBody>
          <a:bodyPr/>
          <a:lstStyle/>
          <a:p>
            <a:r>
              <a:rPr lang="zh-TW" altLang="en-US" dirty="0"/>
              <a:t>動畫</a:t>
            </a:r>
            <a:r>
              <a:rPr lang="en-US" altLang="zh-TW" dirty="0"/>
              <a:t>.</a:t>
            </a:r>
            <a:endParaRPr lang="zh-TW" altLang="en-US" dirty="0"/>
          </a:p>
        </p:txBody>
      </p:sp>
      <p:pic>
        <p:nvPicPr>
          <p:cNvPr id="6" name="圖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04738" y="1559338"/>
            <a:ext cx="2907422" cy="3262398"/>
          </a:xfrm>
          <a:prstGeom prst="rect">
            <a:avLst/>
          </a:prstGeom>
        </p:spPr>
      </p:pic>
      <p:pic>
        <p:nvPicPr>
          <p:cNvPr id="7" name="圖片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504" y="1625346"/>
            <a:ext cx="2872550" cy="3049141"/>
          </a:xfrm>
          <a:prstGeom prst="rect">
            <a:avLst/>
          </a:prstGeom>
        </p:spPr>
      </p:pic>
      <p:sp>
        <p:nvSpPr>
          <p:cNvPr id="8" name="矩形 7"/>
          <p:cNvSpPr/>
          <p:nvPr/>
        </p:nvSpPr>
        <p:spPr>
          <a:xfrm>
            <a:off x="3104738" y="5204395"/>
            <a:ext cx="5976785" cy="830997"/>
          </a:xfrm>
          <a:prstGeom prst="rect">
            <a:avLst/>
          </a:prstGeom>
        </p:spPr>
        <p:txBody>
          <a:bodyPr wrap="square">
            <a:spAutoFit/>
          </a:bodyPr>
          <a:lstStyle/>
          <a:p>
            <a:r>
              <a:rPr lang="zh-TW" altLang="en-US" sz="1600" dirty="0"/>
              <a:t>動畫很好地說明瞭如何根據填充邊緣</a:t>
            </a:r>
            <a:r>
              <a:rPr lang="en-US" altLang="zh-TW" sz="1600" dirty="0"/>
              <a:t>.</a:t>
            </a:r>
            <a:r>
              <a:rPr lang="zh-TW" altLang="en-US" sz="1600" dirty="0"/>
              <a:t>從同一輸入創建不同的上採樣輸出。 這種卷積在現代 </a:t>
            </a:r>
            <a:r>
              <a:rPr lang="en-US" altLang="zh-TW" sz="1600" dirty="0"/>
              <a:t>CNN </a:t>
            </a:r>
            <a:r>
              <a:rPr lang="zh-TW" altLang="en-US" sz="1600" dirty="0"/>
              <a:t>網路中非常常用，主要是因為它們能夠增加圖像維度。</a:t>
            </a:r>
          </a:p>
        </p:txBody>
      </p:sp>
      <p:pic>
        <p:nvPicPr>
          <p:cNvPr id="9" name="圖片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3130" y="1626634"/>
            <a:ext cx="2760566" cy="3137960"/>
          </a:xfrm>
          <a:prstGeom prst="rect">
            <a:avLst/>
          </a:prstGeom>
        </p:spPr>
      </p:pic>
    </p:spTree>
    <p:extLst>
      <p:ext uri="{BB962C8B-B14F-4D97-AF65-F5344CB8AC3E}">
        <p14:creationId xmlns:p14="http://schemas.microsoft.com/office/powerpoint/2010/main" val="30281493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Separable Convolution</a:t>
            </a:r>
            <a:endParaRPr lang="zh-TW" altLang="en-US" dirty="0"/>
          </a:p>
        </p:txBody>
      </p:sp>
      <p:sp>
        <p:nvSpPr>
          <p:cNvPr id="3" name="內容版面配置區 2"/>
          <p:cNvSpPr>
            <a:spLocks noGrp="1"/>
          </p:cNvSpPr>
          <p:nvPr>
            <p:ph idx="1"/>
          </p:nvPr>
        </p:nvSpPr>
        <p:spPr/>
        <p:txBody>
          <a:bodyPr/>
          <a:lstStyle/>
          <a:p>
            <a:r>
              <a:rPr lang="zh-TW" altLang="en-US" dirty="0"/>
              <a:t>分離卷積是指將捲積核分解為較低維度的核。 分離卷積有兩種主要類型。 首先是空間可分離的捲積，例如</a:t>
            </a:r>
          </a:p>
        </p:txBody>
      </p:sp>
      <p:pic>
        <p:nvPicPr>
          <p:cNvPr id="4" name="圖片 3"/>
          <p:cNvPicPr>
            <a:picLocks noChangeAspect="1"/>
          </p:cNvPicPr>
          <p:nvPr/>
        </p:nvPicPr>
        <p:blipFill>
          <a:blip r:embed="rId2"/>
          <a:stretch>
            <a:fillRect/>
          </a:stretch>
        </p:blipFill>
        <p:spPr>
          <a:xfrm>
            <a:off x="539552" y="2708920"/>
            <a:ext cx="8019094" cy="2448272"/>
          </a:xfrm>
          <a:prstGeom prst="rect">
            <a:avLst/>
          </a:prstGeom>
        </p:spPr>
      </p:pic>
    </p:spTree>
    <p:extLst>
      <p:ext uri="{BB962C8B-B14F-4D97-AF65-F5344CB8AC3E}">
        <p14:creationId xmlns:p14="http://schemas.microsoft.com/office/powerpoint/2010/main" val="16662627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Separable Convolution</a:t>
            </a:r>
            <a:endParaRPr lang="zh-TW" altLang="en-US" dirty="0"/>
          </a:p>
        </p:txBody>
      </p:sp>
      <p:sp>
        <p:nvSpPr>
          <p:cNvPr id="3" name="內容版面配置區 2"/>
          <p:cNvSpPr>
            <a:spLocks noGrp="1"/>
          </p:cNvSpPr>
          <p:nvPr>
            <p:ph idx="1"/>
          </p:nvPr>
        </p:nvSpPr>
        <p:spPr/>
        <p:txBody>
          <a:bodyPr/>
          <a:lstStyle/>
          <a:p>
            <a:r>
              <a:rPr lang="zh-TW" altLang="en-US" dirty="0"/>
              <a:t>另一方面，逐深度可分離卷積</a:t>
            </a:r>
            <a:r>
              <a:rPr lang="en-US" altLang="zh-TW" dirty="0"/>
              <a:t>(</a:t>
            </a:r>
            <a:r>
              <a:rPr lang="en-US" altLang="zh-TW" dirty="0" err="1"/>
              <a:t>Depthwise</a:t>
            </a:r>
            <a:r>
              <a:rPr lang="en-US" altLang="zh-TW" dirty="0"/>
              <a:t> separable convolutions)</a:t>
            </a:r>
            <a:r>
              <a:rPr lang="zh-TW" altLang="en-US" dirty="0"/>
              <a:t>廣泛用於輕量級 </a:t>
            </a:r>
            <a:r>
              <a:rPr lang="en-US" altLang="zh-TW" dirty="0"/>
              <a:t>CNN </a:t>
            </a:r>
            <a:r>
              <a:rPr lang="zh-TW" altLang="en-US" dirty="0"/>
              <a:t>模型，並提供非常好的性能。  </a:t>
            </a:r>
            <a:endParaRPr lang="en-US" altLang="zh-TW" dirty="0"/>
          </a:p>
          <a:p>
            <a:endParaRPr lang="zh-TW" altLang="en-US" dirty="0"/>
          </a:p>
        </p:txBody>
      </p:sp>
      <p:pic>
        <p:nvPicPr>
          <p:cNvPr id="5" name="圖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1102" y="2081062"/>
            <a:ext cx="4423339" cy="1492157"/>
          </a:xfrm>
          <a:prstGeom prst="rect">
            <a:avLst/>
          </a:prstGeom>
        </p:spPr>
      </p:pic>
      <p:sp>
        <p:nvSpPr>
          <p:cNvPr id="6" name="矩形 5"/>
          <p:cNvSpPr/>
          <p:nvPr/>
        </p:nvSpPr>
        <p:spPr>
          <a:xfrm>
            <a:off x="6948264" y="2463435"/>
            <a:ext cx="1322214" cy="830997"/>
          </a:xfrm>
          <a:prstGeom prst="rect">
            <a:avLst/>
          </a:prstGeom>
        </p:spPr>
        <p:txBody>
          <a:bodyPr wrap="square">
            <a:spAutoFit/>
          </a:bodyPr>
          <a:lstStyle/>
          <a:p>
            <a:r>
              <a:rPr lang="zh-TW" altLang="en-US" sz="1200" dirty="0"/>
              <a:t>具有 </a:t>
            </a:r>
            <a:r>
              <a:rPr lang="en-US" altLang="zh-TW" sz="1200" dirty="0"/>
              <a:t>3 </a:t>
            </a:r>
            <a:r>
              <a:rPr lang="zh-TW" altLang="en-US" sz="1200" dirty="0"/>
              <a:t>個輸入通道和 </a:t>
            </a:r>
            <a:r>
              <a:rPr lang="en-US" altLang="zh-TW" sz="1200" dirty="0"/>
              <a:t>128 </a:t>
            </a:r>
            <a:r>
              <a:rPr lang="zh-TW" altLang="en-US" sz="1200" dirty="0"/>
              <a:t>個濾波器的標準 </a:t>
            </a:r>
            <a:r>
              <a:rPr lang="en-US" altLang="zh-TW" sz="1200" dirty="0"/>
              <a:t>2D </a:t>
            </a:r>
            <a:r>
              <a:rPr lang="zh-TW" altLang="en-US" sz="1200" dirty="0"/>
              <a:t>卷積</a:t>
            </a:r>
          </a:p>
        </p:txBody>
      </p:sp>
      <p:pic>
        <p:nvPicPr>
          <p:cNvPr id="7" name="圖片 6"/>
          <p:cNvPicPr>
            <a:picLocks noChangeAspect="1"/>
          </p:cNvPicPr>
          <p:nvPr/>
        </p:nvPicPr>
        <p:blipFill>
          <a:blip r:embed="rId3"/>
          <a:stretch>
            <a:fillRect/>
          </a:stretch>
        </p:blipFill>
        <p:spPr>
          <a:xfrm>
            <a:off x="395536" y="4091988"/>
            <a:ext cx="8469676" cy="1754978"/>
          </a:xfrm>
          <a:prstGeom prst="rect">
            <a:avLst/>
          </a:prstGeom>
        </p:spPr>
      </p:pic>
      <p:sp>
        <p:nvSpPr>
          <p:cNvPr id="8" name="矩形 7"/>
          <p:cNvSpPr/>
          <p:nvPr/>
        </p:nvSpPr>
        <p:spPr>
          <a:xfrm>
            <a:off x="1309747" y="5917104"/>
            <a:ext cx="7344816" cy="646331"/>
          </a:xfrm>
          <a:prstGeom prst="rect">
            <a:avLst/>
          </a:prstGeom>
        </p:spPr>
        <p:txBody>
          <a:bodyPr wrap="square">
            <a:spAutoFit/>
          </a:bodyPr>
          <a:lstStyle/>
          <a:p>
            <a:r>
              <a:rPr lang="en-US" altLang="zh-TW" sz="1200" dirty="0" err="1"/>
              <a:t>Depthwise</a:t>
            </a:r>
            <a:r>
              <a:rPr lang="en-US" altLang="zh-TW" sz="1200" dirty="0"/>
              <a:t> separable 2D </a:t>
            </a:r>
            <a:r>
              <a:rPr lang="zh-TW" altLang="en-US" sz="1200" dirty="0"/>
              <a:t>卷積，首先分別處理每個通道，然後應用通道間卷積</a:t>
            </a:r>
            <a:endParaRPr lang="en-US" altLang="zh-TW" sz="1200" dirty="0"/>
          </a:p>
          <a:p>
            <a:r>
              <a:rPr lang="zh-TW" altLang="en-US" sz="1200" dirty="0"/>
              <a:t>使用可分離卷積可以顯著減少所需的參數數量。 隨著我們今天擁有的深度學習網絡的日益複雜和巨大的規模</a:t>
            </a:r>
            <a:r>
              <a:rPr lang="en-US" altLang="zh-TW" sz="1200" dirty="0"/>
              <a:t>, </a:t>
            </a:r>
            <a:r>
              <a:rPr lang="zh-TW" altLang="en-US" sz="1200" dirty="0"/>
              <a:t>能夠以較少的參數提供類似的性能絕對是一個要求。</a:t>
            </a:r>
          </a:p>
        </p:txBody>
      </p:sp>
    </p:spTree>
    <p:extLst>
      <p:ext uri="{BB962C8B-B14F-4D97-AF65-F5344CB8AC3E}">
        <p14:creationId xmlns:p14="http://schemas.microsoft.com/office/powerpoint/2010/main" val="226635734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CNN </a:t>
            </a:r>
            <a:endParaRPr lang="zh-TW" altLang="en-US" dirty="0"/>
          </a:p>
        </p:txBody>
      </p:sp>
      <p:sp>
        <p:nvSpPr>
          <p:cNvPr id="5" name="文字版面配置區 4"/>
          <p:cNvSpPr>
            <a:spLocks noGrp="1"/>
          </p:cNvSpPr>
          <p:nvPr>
            <p:ph type="body" idx="1"/>
          </p:nvPr>
        </p:nvSpPr>
        <p:spPr/>
        <p:txBody>
          <a:bodyPr/>
          <a:lstStyle/>
          <a:p>
            <a:r>
              <a:rPr lang="en-US" altLang="zh-TW" dirty="0"/>
              <a:t>Convolutional Neural Network</a:t>
            </a:r>
            <a:r>
              <a:rPr lang="zh-TW" altLang="en-US" dirty="0"/>
              <a:t>（</a:t>
            </a:r>
            <a:r>
              <a:rPr lang="en-US" altLang="zh-TW" dirty="0"/>
              <a:t>CNN; </a:t>
            </a:r>
            <a:r>
              <a:rPr lang="en-US" altLang="zh-TW" b="0" i="1" dirty="0" err="1"/>
              <a:t>convnets</a:t>
            </a:r>
            <a:r>
              <a:rPr lang="zh-TW" altLang="en-US" dirty="0"/>
              <a:t>）</a:t>
            </a:r>
            <a:br>
              <a:rPr lang="en-US" altLang="zh-TW" dirty="0"/>
            </a:br>
            <a:r>
              <a:rPr lang="zh-TW" altLang="en-US" b="0" dirty="0"/>
              <a:t>捲積神經網路</a:t>
            </a:r>
            <a:endParaRPr lang="zh-TW" altLang="en-US" dirty="0"/>
          </a:p>
        </p:txBody>
      </p:sp>
    </p:spTree>
    <p:extLst>
      <p:ext uri="{BB962C8B-B14F-4D97-AF65-F5344CB8AC3E}">
        <p14:creationId xmlns:p14="http://schemas.microsoft.com/office/powerpoint/2010/main" val="232920271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31371"/>
            <a:ext cx="8857108" cy="720725"/>
          </a:xfrm>
        </p:spPr>
        <p:txBody>
          <a:bodyPr/>
          <a:lstStyle/>
          <a:p>
            <a:r>
              <a:rPr lang="en-US" altLang="zh-TW" b="0" dirty="0"/>
              <a:t>Dilated (</a:t>
            </a:r>
            <a:r>
              <a:rPr lang="en-US" altLang="zh-TW" b="0" dirty="0" err="1"/>
              <a:t>Atrous</a:t>
            </a:r>
            <a:r>
              <a:rPr lang="en-US" altLang="zh-TW" b="0" dirty="0"/>
              <a:t>) Convolution </a:t>
            </a:r>
            <a:r>
              <a:rPr lang="zh-TW" altLang="en-US" b="0" dirty="0"/>
              <a:t>擴張</a:t>
            </a:r>
            <a:r>
              <a:rPr lang="en-US" altLang="zh-TW" b="0" dirty="0"/>
              <a:t>/</a:t>
            </a:r>
            <a:r>
              <a:rPr lang="zh-TW" altLang="en-US" dirty="0"/>
              <a:t>空洞</a:t>
            </a:r>
            <a:r>
              <a:rPr lang="zh-TW" altLang="en-US" b="0" dirty="0"/>
              <a:t>卷積</a:t>
            </a:r>
            <a:endParaRPr lang="zh-TW" altLang="en-US" dirty="0"/>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395536" y="1844824"/>
            <a:ext cx="4105968" cy="3960440"/>
          </a:xfrm>
        </p:spPr>
      </p:pic>
      <p:sp>
        <p:nvSpPr>
          <p:cNvPr id="6" name="矩形 5"/>
          <p:cNvSpPr/>
          <p:nvPr/>
        </p:nvSpPr>
        <p:spPr>
          <a:xfrm>
            <a:off x="4584449" y="1772816"/>
            <a:ext cx="4572000" cy="3785652"/>
          </a:xfrm>
          <a:prstGeom prst="rect">
            <a:avLst/>
          </a:prstGeom>
        </p:spPr>
        <p:txBody>
          <a:bodyPr>
            <a:spAutoFit/>
          </a:bodyPr>
          <a:lstStyle/>
          <a:p>
            <a:r>
              <a:rPr lang="zh-TW" altLang="en-US" dirty="0"/>
              <a:t>有時跳過某些輸入值可能符合運算處理管道的最佳效益，這就是擴張卷積（也稱為空洞卷積）的引入方式。 </a:t>
            </a:r>
            <a:endParaRPr lang="en-US" altLang="zh-TW" dirty="0"/>
          </a:p>
          <a:p>
            <a:r>
              <a:rPr lang="zh-TW" altLang="en-US" dirty="0"/>
              <a:t>這樣的修改允許 核 增加它的視野範圍，而不會增加參數的數量。</a:t>
            </a:r>
            <a:endParaRPr lang="en-US" altLang="zh-TW" dirty="0"/>
          </a:p>
          <a:p>
            <a:endParaRPr lang="en-US" altLang="zh-TW" dirty="0"/>
          </a:p>
          <a:p>
            <a:r>
              <a:rPr lang="zh-TW" altLang="en-US" dirty="0"/>
              <a:t>顯然可以動畫中注意到，核能夠使用與之前相同的 </a:t>
            </a:r>
            <a:r>
              <a:rPr lang="en-US" altLang="zh-TW" dirty="0"/>
              <a:t>9 </a:t>
            </a:r>
            <a:r>
              <a:rPr lang="zh-TW" altLang="en-US" dirty="0"/>
              <a:t>個連線參數來處理更廣泛的相鄰格子。</a:t>
            </a:r>
          </a:p>
        </p:txBody>
      </p:sp>
    </p:spTree>
    <p:extLst>
      <p:ext uri="{BB962C8B-B14F-4D97-AF65-F5344CB8AC3E}">
        <p14:creationId xmlns:p14="http://schemas.microsoft.com/office/powerpoint/2010/main" val="321976445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Deformable convolution</a:t>
            </a:r>
            <a:r>
              <a:rPr lang="zh-TW" altLang="en-US" b="0" dirty="0"/>
              <a:t> 變形卷積</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sz="2000" dirty="0"/>
              <a:t>就特徵提取的形狀而言，卷積非常嚴格。 也就是說，核形狀只是正方形</a:t>
            </a:r>
            <a:r>
              <a:rPr lang="en-US" altLang="zh-TW" sz="2000" dirty="0"/>
              <a:t>/</a:t>
            </a:r>
            <a:r>
              <a:rPr lang="zh-TW" altLang="en-US" sz="2000" dirty="0"/>
              <a:t>矩形（或其他一些需要手動決定的形狀），因此它們只能處理這種模式。 </a:t>
            </a:r>
            <a:endParaRPr lang="en-US" altLang="zh-TW" sz="2000" dirty="0"/>
          </a:p>
          <a:p>
            <a:pPr marL="342900" indent="-342900">
              <a:buFont typeface="Arial" panose="020B0604020202020204" pitchFamily="34" charset="0"/>
              <a:buChar char="•"/>
            </a:pPr>
            <a:r>
              <a:rPr lang="zh-TW" altLang="en-US" sz="2000" dirty="0"/>
              <a:t>如果卷積的形狀本身是可以學習的呢？ 這是引入可變形卷積背後的核心思想。</a:t>
            </a:r>
          </a:p>
        </p:txBody>
      </p:sp>
      <p:pic>
        <p:nvPicPr>
          <p:cNvPr id="4" name="圖片 3"/>
          <p:cNvPicPr>
            <a:picLocks noChangeAspect="1"/>
          </p:cNvPicPr>
          <p:nvPr/>
        </p:nvPicPr>
        <p:blipFill>
          <a:blip r:embed="rId2"/>
          <a:stretch>
            <a:fillRect/>
          </a:stretch>
        </p:blipFill>
        <p:spPr>
          <a:xfrm>
            <a:off x="1691680" y="2852936"/>
            <a:ext cx="6963334" cy="3413175"/>
          </a:xfrm>
          <a:prstGeom prst="rect">
            <a:avLst/>
          </a:prstGeom>
        </p:spPr>
      </p:pic>
    </p:spTree>
    <p:extLst>
      <p:ext uri="{BB962C8B-B14F-4D97-AF65-F5344CB8AC3E}">
        <p14:creationId xmlns:p14="http://schemas.microsoft.com/office/powerpoint/2010/main" val="256865704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Deformable convolution</a:t>
            </a:r>
            <a:r>
              <a:rPr lang="zh-TW" altLang="en-US" b="0" dirty="0"/>
              <a:t> 變形卷積</a:t>
            </a:r>
            <a:endParaRPr lang="zh-TW" altLang="en-US" dirty="0"/>
          </a:p>
        </p:txBody>
      </p:sp>
      <p:sp>
        <p:nvSpPr>
          <p:cNvPr id="3" name="內容版面配置區 2"/>
          <p:cNvSpPr>
            <a:spLocks noGrp="1"/>
          </p:cNvSpPr>
          <p:nvPr>
            <p:ph idx="1"/>
          </p:nvPr>
        </p:nvSpPr>
        <p:spPr/>
        <p:txBody>
          <a:bodyPr/>
          <a:lstStyle/>
          <a:p>
            <a:r>
              <a:rPr lang="zh-TW" altLang="en-US" sz="2000" dirty="0"/>
              <a:t>每個內核實際上都用兩個不同的矩陣表示。 第一個分支學習預測與原點的“</a:t>
            </a:r>
            <a:r>
              <a:rPr lang="en-US" altLang="zh-TW" sz="2000" dirty="0"/>
              <a:t>offset </a:t>
            </a:r>
            <a:r>
              <a:rPr lang="zh-TW" altLang="en-US" sz="2000" dirty="0"/>
              <a:t>偏移”。 此偏移量指示將處理原點周圍的哪些輸入。 </a:t>
            </a:r>
            <a:endParaRPr lang="en-US" altLang="zh-TW" sz="2000" dirty="0"/>
          </a:p>
          <a:p>
            <a:r>
              <a:rPr lang="zh-TW" altLang="en-US" sz="2000" dirty="0"/>
              <a:t>由於每個偏移量都是獨立預測的，因此它們之間不需要形成任何剛性形狀，因此具有可變形性。 第二個分支只是卷積分支，其輸入現在是這些偏移處的值。</a:t>
            </a:r>
          </a:p>
        </p:txBody>
      </p:sp>
      <p:pic>
        <p:nvPicPr>
          <p:cNvPr id="1026" name="Picture 2" descr="https://miro.medium.com/max/999/1*viNZMBna5JAJQWE2K1z6hg.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7504" y="2780928"/>
            <a:ext cx="8609361"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03024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31371"/>
            <a:ext cx="8785100" cy="720725"/>
          </a:xfrm>
        </p:spPr>
        <p:txBody>
          <a:bodyPr/>
          <a:lstStyle/>
          <a:p>
            <a:r>
              <a:rPr lang="en-US" altLang="zh-TW" sz="2800" b="0" dirty="0"/>
              <a:t>Multi-Channel Convolutions explained with… MS Excel!</a:t>
            </a:r>
            <a:br>
              <a:rPr lang="en-US" altLang="zh-TW" sz="2800" b="0" dirty="0"/>
            </a:br>
            <a:endParaRPr lang="zh-TW" altLang="en-US" sz="2800" dirty="0"/>
          </a:p>
        </p:txBody>
      </p:sp>
      <p:sp>
        <p:nvSpPr>
          <p:cNvPr id="3" name="內容版面配置區 2"/>
          <p:cNvSpPr>
            <a:spLocks noGrp="1"/>
          </p:cNvSpPr>
          <p:nvPr>
            <p:ph idx="1"/>
          </p:nvPr>
        </p:nvSpPr>
        <p:spPr/>
        <p:txBody>
          <a:bodyPr/>
          <a:lstStyle/>
          <a:p>
            <a:r>
              <a:rPr lang="zh-TW" altLang="en-US" sz="1800"/>
              <a:t>用</a:t>
            </a:r>
            <a:r>
              <a:rPr lang="en-US" altLang="zh-TW" sz="1800"/>
              <a:t>excel</a:t>
            </a:r>
            <a:r>
              <a:rPr lang="zh-TW" altLang="en-US" sz="1800"/>
              <a:t>來實驗</a:t>
            </a:r>
            <a:r>
              <a:rPr lang="en-US" altLang="zh-TW" sz="1800"/>
              <a:t>.</a:t>
            </a:r>
          </a:p>
          <a:p>
            <a:endParaRPr lang="en-US" altLang="zh-TW" sz="1800"/>
          </a:p>
          <a:p>
            <a:r>
              <a:rPr lang="en-US" altLang="zh-TW" sz="1800"/>
              <a:t>https</a:t>
            </a:r>
            <a:r>
              <a:rPr lang="en-US" altLang="zh-TW" sz="1800" dirty="0"/>
              <a:t>://medium.com/apache-mxnet/multi-channel-convolutions-explained-with-ms-excel-9bbf8eb77108</a:t>
            </a:r>
            <a:endParaRPr lang="zh-TW" altLang="en-US" sz="1800" dirty="0"/>
          </a:p>
        </p:txBody>
      </p:sp>
      <p:pic>
        <p:nvPicPr>
          <p:cNvPr id="4" name="圖片 3">
            <a:extLst>
              <a:ext uri="{FF2B5EF4-FFF2-40B4-BE49-F238E27FC236}">
                <a16:creationId xmlns:a16="http://schemas.microsoft.com/office/drawing/2014/main" id="{2C787CF2-70E1-2236-E692-31BC50E2D2A9}"/>
              </a:ext>
            </a:extLst>
          </p:cNvPr>
          <p:cNvPicPr>
            <a:picLocks noChangeAspect="1"/>
          </p:cNvPicPr>
          <p:nvPr/>
        </p:nvPicPr>
        <p:blipFill>
          <a:blip r:embed="rId2"/>
          <a:stretch>
            <a:fillRect/>
          </a:stretch>
        </p:blipFill>
        <p:spPr>
          <a:xfrm>
            <a:off x="1403648" y="2636912"/>
            <a:ext cx="6624736" cy="2730543"/>
          </a:xfrm>
          <a:prstGeom prst="rect">
            <a:avLst/>
          </a:prstGeom>
        </p:spPr>
      </p:pic>
    </p:spTree>
    <p:extLst>
      <p:ext uri="{BB962C8B-B14F-4D97-AF65-F5344CB8AC3E}">
        <p14:creationId xmlns:p14="http://schemas.microsoft.com/office/powerpoint/2010/main" val="159633633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b="0" dirty="0"/>
              <a:t>Pooling </a:t>
            </a:r>
            <a:r>
              <a:rPr lang="zh-TW" altLang="en-US" b="0" dirty="0"/>
              <a:t>池化層</a:t>
            </a:r>
            <a:endParaRPr lang="zh-TW" altLang="en-US" dirty="0"/>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5744153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F83A25D-C6F1-4CF9-A09C-A90FAD020D37}"/>
              </a:ext>
            </a:extLst>
          </p:cNvPr>
          <p:cNvSpPr>
            <a:spLocks noGrp="1"/>
          </p:cNvSpPr>
          <p:nvPr>
            <p:ph type="title"/>
          </p:nvPr>
        </p:nvSpPr>
        <p:spPr/>
        <p:txBody>
          <a:bodyPr/>
          <a:lstStyle/>
          <a:p>
            <a:r>
              <a:rPr lang="en-US" altLang="zh-TW" dirty="0"/>
              <a:t>What is the word “</a:t>
            </a:r>
            <a:r>
              <a:rPr lang="en-US" altLang="zh-TW" b="0" i="0" dirty="0">
                <a:solidFill>
                  <a:srgbClr val="343541"/>
                </a:solidFill>
                <a:effectLst/>
                <a:latin typeface="Söhne"/>
              </a:rPr>
              <a:t>pooling</a:t>
            </a:r>
            <a:r>
              <a:rPr lang="en-US" altLang="zh-TW" dirty="0"/>
              <a:t>” ?</a:t>
            </a:r>
            <a:endParaRPr lang="zh-TW" altLang="en-US" dirty="0"/>
          </a:p>
        </p:txBody>
      </p:sp>
      <p:sp>
        <p:nvSpPr>
          <p:cNvPr id="5" name="內容版面配置區 4">
            <a:extLst>
              <a:ext uri="{FF2B5EF4-FFF2-40B4-BE49-F238E27FC236}">
                <a16:creationId xmlns:a16="http://schemas.microsoft.com/office/drawing/2014/main" id="{421DCE8C-6502-4BE7-9986-0A805E197DAB}"/>
              </a:ext>
            </a:extLst>
          </p:cNvPr>
          <p:cNvSpPr>
            <a:spLocks noGrp="1"/>
          </p:cNvSpPr>
          <p:nvPr>
            <p:ph idx="1"/>
          </p:nvPr>
        </p:nvSpPr>
        <p:spPr/>
        <p:txBody>
          <a:bodyPr/>
          <a:lstStyle/>
          <a:p>
            <a:r>
              <a:rPr lang="zh-TW" altLang="en-US" b="0" i="0" dirty="0">
                <a:solidFill>
                  <a:srgbClr val="374151"/>
                </a:solidFill>
                <a:effectLst/>
                <a:latin typeface="Söhne"/>
              </a:rPr>
              <a:t>在深度學習中，池化（</a:t>
            </a:r>
            <a:r>
              <a:rPr lang="en-US" altLang="zh-TW" b="0" i="0" dirty="0">
                <a:solidFill>
                  <a:srgbClr val="374151"/>
                </a:solidFill>
                <a:effectLst/>
                <a:latin typeface="Söhne"/>
              </a:rPr>
              <a:t>pooling</a:t>
            </a:r>
            <a:r>
              <a:rPr lang="zh-TW" altLang="en-US" b="0" i="0" dirty="0">
                <a:solidFill>
                  <a:srgbClr val="374151"/>
                </a:solidFill>
                <a:effectLst/>
                <a:latin typeface="Söhne"/>
              </a:rPr>
              <a:t>）這個詞用來描述在神經網絡中對多個輸入進行合併或抽取信息的操作。</a:t>
            </a:r>
            <a:endParaRPr lang="en-US" altLang="zh-TW" b="0" i="0" dirty="0">
              <a:solidFill>
                <a:srgbClr val="374151"/>
              </a:solidFill>
              <a:effectLst/>
              <a:latin typeface="Söhne"/>
            </a:endParaRPr>
          </a:p>
          <a:p>
            <a:endParaRPr lang="en-US" altLang="zh-TW" b="0" dirty="0">
              <a:solidFill>
                <a:srgbClr val="374151"/>
              </a:solidFill>
              <a:effectLst/>
              <a:latin typeface="Söhne"/>
            </a:endParaRPr>
          </a:p>
          <a:p>
            <a:r>
              <a:rPr lang="zh-TW" altLang="en-US" b="0" i="0" dirty="0">
                <a:solidFill>
                  <a:srgbClr val="374151"/>
                </a:solidFill>
                <a:effectLst/>
                <a:latin typeface="Söhne"/>
              </a:rPr>
              <a:t>這個詞源於「池」的概念，可以想象成將多個輸入放進一個「池子」中，通過某種策略提取池子中的信息作為輸出。</a:t>
            </a:r>
            <a:endParaRPr lang="en-US" altLang="zh-TW" b="0" i="0" dirty="0">
              <a:solidFill>
                <a:srgbClr val="374151"/>
              </a:solidFill>
              <a:effectLst/>
              <a:latin typeface="Söhne"/>
            </a:endParaRPr>
          </a:p>
          <a:p>
            <a:endParaRPr lang="en-US" altLang="zh-TW" b="0" dirty="0">
              <a:solidFill>
                <a:srgbClr val="374151"/>
              </a:solidFill>
              <a:effectLst/>
              <a:latin typeface="Söhne"/>
            </a:endParaRPr>
          </a:p>
          <a:p>
            <a:r>
              <a:rPr lang="zh-TW" altLang="en-US" b="0" i="0" dirty="0">
                <a:solidFill>
                  <a:srgbClr val="374151"/>
                </a:solidFill>
                <a:effectLst/>
                <a:latin typeface="Söhne"/>
              </a:rPr>
              <a:t>例如，在最大池化（</a:t>
            </a:r>
            <a:r>
              <a:rPr lang="en-US" altLang="zh-TW" b="0" i="0" dirty="0">
                <a:solidFill>
                  <a:srgbClr val="374151"/>
                </a:solidFill>
                <a:effectLst/>
                <a:latin typeface="Söhne"/>
              </a:rPr>
              <a:t>max pooling</a:t>
            </a:r>
            <a:r>
              <a:rPr lang="zh-TW" altLang="en-US" b="0" i="0" dirty="0">
                <a:solidFill>
                  <a:srgbClr val="374151"/>
                </a:solidFill>
                <a:effectLst/>
                <a:latin typeface="Söhne"/>
              </a:rPr>
              <a:t>）中，池子中的信息就是每個池化區域（</a:t>
            </a:r>
            <a:r>
              <a:rPr lang="en-US" altLang="zh-TW" b="0" i="0" dirty="0">
                <a:solidFill>
                  <a:srgbClr val="374151"/>
                </a:solidFill>
                <a:effectLst/>
                <a:latin typeface="Söhne"/>
              </a:rPr>
              <a:t>pooling window</a:t>
            </a:r>
            <a:r>
              <a:rPr lang="zh-TW" altLang="en-US" b="0" i="0" dirty="0">
                <a:solidFill>
                  <a:srgbClr val="374151"/>
                </a:solidFill>
                <a:effectLst/>
                <a:latin typeface="Söhne"/>
              </a:rPr>
              <a:t>）中的最大值。總之，這個詞是用來形容這種降低計算複雜度的操作。</a:t>
            </a:r>
            <a:endParaRPr lang="en-US" altLang="zh-TW" b="0" i="0" dirty="0">
              <a:solidFill>
                <a:srgbClr val="374151"/>
              </a:solidFill>
              <a:effectLst/>
              <a:latin typeface="Söhne"/>
            </a:endParaRPr>
          </a:p>
          <a:p>
            <a:endParaRPr lang="en-US" altLang="zh-TW" b="0" dirty="0">
              <a:solidFill>
                <a:srgbClr val="374151"/>
              </a:solidFill>
              <a:effectLst/>
              <a:latin typeface="Söhne"/>
            </a:endParaRPr>
          </a:p>
          <a:p>
            <a:r>
              <a:rPr lang="en-US" altLang="zh-TW" sz="1600" b="0" i="0" dirty="0">
                <a:solidFill>
                  <a:srgbClr val="0070C0"/>
                </a:solidFill>
                <a:effectLst/>
                <a:latin typeface="IBM Plex Sans Devanagari"/>
              </a:rPr>
              <a:t>The main idea behind a pooling layer is to “accumulate” features from maps generated by convolving a filter over an image. Formally, its function is to progressively reduce the spatial size of the representation to reduce the amount of parameters and computation in the network. </a:t>
            </a:r>
            <a:endParaRPr lang="en-US" altLang="zh-TW" sz="1600" b="0" dirty="0">
              <a:solidFill>
                <a:srgbClr val="0070C0"/>
              </a:solidFill>
              <a:effectLst/>
              <a:latin typeface="Söhne"/>
            </a:endParaRPr>
          </a:p>
          <a:p>
            <a:endParaRPr lang="en-US" altLang="zh-TW" b="0" dirty="0">
              <a:solidFill>
                <a:srgbClr val="374151"/>
              </a:solidFill>
              <a:effectLst/>
              <a:latin typeface="Söhne"/>
            </a:endParaRPr>
          </a:p>
          <a:p>
            <a:r>
              <a:rPr lang="en-US" altLang="zh-TW" dirty="0"/>
              <a:t>--answer by Chat</a:t>
            </a:r>
            <a:r>
              <a:rPr lang="zh-TW" altLang="zh-TW" b="1" i="0" dirty="0">
                <a:solidFill>
                  <a:srgbClr val="202122"/>
                </a:solidFill>
                <a:effectLst/>
                <a:ea typeface="inherit"/>
              </a:rPr>
              <a:t>GPT</a:t>
            </a:r>
            <a:endParaRPr lang="zh-TW" altLang="zh-TW" b="1" i="0" dirty="0">
              <a:solidFill>
                <a:srgbClr val="202122"/>
              </a:solidFill>
              <a:effectLst/>
              <a:ea typeface="Linux Libertine"/>
            </a:endParaRPr>
          </a:p>
          <a:p>
            <a:endParaRPr lang="zh-TW" altLang="en-US" dirty="0"/>
          </a:p>
        </p:txBody>
      </p:sp>
    </p:spTree>
    <p:extLst>
      <p:ext uri="{BB962C8B-B14F-4D97-AF65-F5344CB8AC3E}">
        <p14:creationId xmlns:p14="http://schemas.microsoft.com/office/powerpoint/2010/main" val="79125471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Pooling</a:t>
            </a:r>
            <a:r>
              <a:rPr lang="zh-TW" altLang="en-US" dirty="0"/>
              <a:t>（池化）也稱</a:t>
            </a:r>
            <a:r>
              <a:rPr lang="en-US" altLang="zh-TW" b="0" dirty="0"/>
              <a:t> Subsampling</a:t>
            </a:r>
            <a:endParaRPr lang="zh-TW" altLang="en-US" dirty="0"/>
          </a:p>
        </p:txBody>
      </p:sp>
      <p:sp>
        <p:nvSpPr>
          <p:cNvPr id="3" name="內容版面配置區 2"/>
          <p:cNvSpPr>
            <a:spLocks noGrp="1"/>
          </p:cNvSpPr>
          <p:nvPr>
            <p:ph idx="1"/>
          </p:nvPr>
        </p:nvSpPr>
        <p:spPr/>
        <p:txBody>
          <a:bodyPr/>
          <a:lstStyle/>
          <a:p>
            <a:r>
              <a:rPr lang="zh-TW" altLang="en-US" sz="2000" dirty="0"/>
              <a:t>電腦不如人類聰明，同一張圖片在不同的角度、光線、質地、部位會使電腦判斷成是完全不同的特徵，如何讓神經網絡能夠聰明一點，彈性的處理這些特徵？   這就是 </a:t>
            </a:r>
            <a:r>
              <a:rPr lang="en-US" altLang="zh-TW" sz="2000" dirty="0"/>
              <a:t>Pooling </a:t>
            </a:r>
            <a:r>
              <a:rPr lang="zh-TW" altLang="en-US" sz="2000" dirty="0"/>
              <a:t>的功能了，它有不同種形式：</a:t>
            </a:r>
          </a:p>
          <a:p>
            <a:pPr marL="342900" indent="-342900">
              <a:buFont typeface="Arial" panose="020B0604020202020204" pitchFamily="34" charset="0"/>
              <a:buChar char="•"/>
            </a:pPr>
            <a:r>
              <a:rPr lang="en-US" altLang="zh-TW" sz="2000" dirty="0"/>
              <a:t>Mean pooling</a:t>
            </a:r>
          </a:p>
          <a:p>
            <a:pPr marL="342900" indent="-342900">
              <a:buFont typeface="Arial" panose="020B0604020202020204" pitchFamily="34" charset="0"/>
              <a:buChar char="•"/>
            </a:pPr>
            <a:r>
              <a:rPr lang="en-US" altLang="zh-TW" sz="2000" dirty="0"/>
              <a:t>Max pooling</a:t>
            </a:r>
          </a:p>
          <a:p>
            <a:pPr marL="342900" indent="-342900">
              <a:buFont typeface="Arial" panose="020B0604020202020204" pitchFamily="34" charset="0"/>
              <a:buChar char="•"/>
            </a:pPr>
            <a:r>
              <a:rPr lang="en-US" altLang="zh-TW" sz="2000" dirty="0"/>
              <a:t>Sum pooling</a:t>
            </a:r>
            <a:endParaRPr lang="zh-TW" altLang="en-US" sz="2000" dirty="0"/>
          </a:p>
        </p:txBody>
      </p:sp>
      <p:pic>
        <p:nvPicPr>
          <p:cNvPr id="4" name="圖片 3"/>
          <p:cNvPicPr>
            <a:picLocks noChangeAspect="1"/>
          </p:cNvPicPr>
          <p:nvPr/>
        </p:nvPicPr>
        <p:blipFill>
          <a:blip r:embed="rId2"/>
          <a:stretch>
            <a:fillRect/>
          </a:stretch>
        </p:blipFill>
        <p:spPr>
          <a:xfrm>
            <a:off x="683568" y="3236850"/>
            <a:ext cx="7143750" cy="2981325"/>
          </a:xfrm>
          <a:prstGeom prst="rect">
            <a:avLst/>
          </a:prstGeom>
        </p:spPr>
      </p:pic>
      <p:sp>
        <p:nvSpPr>
          <p:cNvPr id="5" name="矩形 4"/>
          <p:cNvSpPr/>
          <p:nvPr/>
        </p:nvSpPr>
        <p:spPr>
          <a:xfrm>
            <a:off x="4067944" y="3235155"/>
            <a:ext cx="2232248" cy="584775"/>
          </a:xfrm>
          <a:prstGeom prst="rect">
            <a:avLst/>
          </a:prstGeom>
        </p:spPr>
        <p:txBody>
          <a:bodyPr wrap="square">
            <a:spAutoFit/>
          </a:bodyPr>
          <a:lstStyle/>
          <a:p>
            <a:r>
              <a:rPr lang="en-US" altLang="zh-TW" sz="1600" dirty="0" err="1"/>
              <a:t>pool_size</a:t>
            </a:r>
            <a:r>
              <a:rPr lang="en-US" altLang="zh-TW" sz="1600" dirty="0"/>
              <a:t>=(2, 2)</a:t>
            </a:r>
          </a:p>
          <a:p>
            <a:r>
              <a:rPr lang="en-US" altLang="zh-TW" sz="1600" dirty="0"/>
              <a:t>strides=(2, 2),</a:t>
            </a:r>
            <a:endParaRPr lang="zh-TW" altLang="en-US" sz="1600" dirty="0"/>
          </a:p>
        </p:txBody>
      </p:sp>
    </p:spTree>
    <p:extLst>
      <p:ext uri="{BB962C8B-B14F-4D97-AF65-F5344CB8AC3E}">
        <p14:creationId xmlns:p14="http://schemas.microsoft.com/office/powerpoint/2010/main" val="2835269783"/>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Max Pooling</a:t>
            </a:r>
            <a:r>
              <a:rPr lang="zh-TW" altLang="en-US" b="0" dirty="0"/>
              <a:t>運作方式</a:t>
            </a:r>
            <a:endParaRPr lang="zh-TW" altLang="en-US" dirty="0"/>
          </a:p>
        </p:txBody>
      </p:sp>
      <p:sp>
        <p:nvSpPr>
          <p:cNvPr id="3" name="內容版面配置區 2"/>
          <p:cNvSpPr>
            <a:spLocks noGrp="1"/>
          </p:cNvSpPr>
          <p:nvPr>
            <p:ph idx="1"/>
          </p:nvPr>
        </p:nvSpPr>
        <p:spPr/>
        <p:txBody>
          <a:bodyPr/>
          <a:lstStyle/>
          <a:p>
            <a:r>
              <a:rPr lang="zh-TW" altLang="en-US" sz="1800" b="0" dirty="0">
                <a:effectLst/>
              </a:rPr>
              <a:t>池化層跟卷積層一樣，有個</a:t>
            </a:r>
            <a:r>
              <a:rPr lang="en-US" altLang="zh-TW" sz="1800" b="0" dirty="0">
                <a:effectLst/>
              </a:rPr>
              <a:t>Kernel(</a:t>
            </a:r>
            <a:r>
              <a:rPr lang="zh-TW" altLang="en-US" sz="1800" b="0" dirty="0">
                <a:effectLst/>
              </a:rPr>
              <a:t>大多為</a:t>
            </a:r>
            <a:r>
              <a:rPr lang="en-US" altLang="zh-TW" sz="1800" b="0" dirty="0">
                <a:effectLst/>
              </a:rPr>
              <a:t>2X2)</a:t>
            </a:r>
            <a:r>
              <a:rPr lang="zh-TW" altLang="en-US" sz="1800" b="0" dirty="0">
                <a:effectLst/>
              </a:rPr>
              <a:t>，對卷積層出來的</a:t>
            </a:r>
            <a:r>
              <a:rPr lang="en-US" altLang="zh-TW" sz="1800" b="0" dirty="0">
                <a:effectLst/>
              </a:rPr>
              <a:t>feature map</a:t>
            </a:r>
            <a:r>
              <a:rPr lang="zh-TW" altLang="en-US" sz="1800" b="0" dirty="0">
                <a:effectLst/>
              </a:rPr>
              <a:t>做運算，我們來看下面這張圖：這張圖是利用</a:t>
            </a:r>
            <a:r>
              <a:rPr lang="en-US" altLang="zh-TW" sz="1800" b="0" dirty="0">
                <a:effectLst/>
              </a:rPr>
              <a:t>2X2</a:t>
            </a:r>
            <a:r>
              <a:rPr lang="zh-TW" altLang="en-US" sz="1800" b="0" dirty="0">
                <a:effectLst/>
              </a:rPr>
              <a:t>的</a:t>
            </a:r>
            <a:r>
              <a:rPr lang="en-US" altLang="zh-TW" sz="1800" b="0" dirty="0">
                <a:effectLst/>
              </a:rPr>
              <a:t>Kernel </a:t>
            </a:r>
            <a:r>
              <a:rPr lang="zh-TW" altLang="en-US" sz="1800" b="0" dirty="0">
                <a:effectLst/>
              </a:rPr>
              <a:t>在</a:t>
            </a:r>
            <a:r>
              <a:rPr lang="en-US" altLang="zh-TW" sz="1800" b="0" dirty="0">
                <a:effectLst/>
              </a:rPr>
              <a:t>image</a:t>
            </a:r>
            <a:r>
              <a:rPr lang="zh-TW" altLang="en-US" sz="1800" b="0" dirty="0">
                <a:effectLst/>
              </a:rPr>
              <a:t>上用”步數”</a:t>
            </a:r>
            <a:r>
              <a:rPr lang="en-US" altLang="zh-TW" sz="1800" b="0" dirty="0">
                <a:effectLst/>
              </a:rPr>
              <a:t>2(Stride)</a:t>
            </a:r>
            <a:r>
              <a:rPr lang="zh-TW" altLang="en-US" sz="1800" b="0" dirty="0">
                <a:effectLst/>
              </a:rPr>
              <a:t>進行</a:t>
            </a:r>
            <a:r>
              <a:rPr lang="en-US" altLang="zh-TW" sz="1800" b="0" dirty="0">
                <a:effectLst/>
              </a:rPr>
              <a:t>Pooling</a:t>
            </a:r>
            <a:r>
              <a:rPr lang="zh-TW" altLang="en-US" sz="1800" b="0" dirty="0">
                <a:effectLst/>
              </a:rPr>
              <a:t>的基本運算</a:t>
            </a:r>
            <a:endParaRPr lang="zh-TW" altLang="en-US" sz="1800" dirty="0"/>
          </a:p>
        </p:txBody>
      </p:sp>
      <p:pic>
        <p:nvPicPr>
          <p:cNvPr id="4" name="圖片 3"/>
          <p:cNvPicPr>
            <a:picLocks noChangeAspect="1"/>
          </p:cNvPicPr>
          <p:nvPr/>
        </p:nvPicPr>
        <p:blipFill>
          <a:blip r:embed="rId2"/>
          <a:stretch>
            <a:fillRect/>
          </a:stretch>
        </p:blipFill>
        <p:spPr>
          <a:xfrm>
            <a:off x="1763688" y="2204864"/>
            <a:ext cx="5362604" cy="4437112"/>
          </a:xfrm>
          <a:prstGeom prst="rect">
            <a:avLst/>
          </a:prstGeom>
        </p:spPr>
      </p:pic>
    </p:spTree>
    <p:extLst>
      <p:ext uri="{BB962C8B-B14F-4D97-AF65-F5344CB8AC3E}">
        <p14:creationId xmlns:p14="http://schemas.microsoft.com/office/powerpoint/2010/main" val="388329836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dirty="0"/>
              <a:t>如圖所示，抓出矩陣中的最大值。</a:t>
            </a:r>
            <a:r>
              <a:rPr lang="en-US" altLang="zh-TW" dirty="0"/>
              <a:t>Max pooling </a:t>
            </a:r>
            <a:r>
              <a:rPr lang="zh-TW" altLang="en-US" dirty="0"/>
              <a:t>擁有去雜訊的功能，且當圖片平移的話也不會影響電腦的判斷。</a:t>
            </a:r>
          </a:p>
          <a:p>
            <a:r>
              <a:rPr lang="zh-TW" altLang="en-US" dirty="0"/>
              <a:t>下面是實際例子：</a:t>
            </a:r>
          </a:p>
        </p:txBody>
      </p:sp>
      <p:pic>
        <p:nvPicPr>
          <p:cNvPr id="4" name="圖片 3"/>
          <p:cNvPicPr>
            <a:picLocks noChangeAspect="1"/>
          </p:cNvPicPr>
          <p:nvPr/>
        </p:nvPicPr>
        <p:blipFill>
          <a:blip r:embed="rId2"/>
          <a:stretch>
            <a:fillRect/>
          </a:stretch>
        </p:blipFill>
        <p:spPr>
          <a:xfrm>
            <a:off x="1475656" y="2492896"/>
            <a:ext cx="6038850" cy="3971925"/>
          </a:xfrm>
          <a:prstGeom prst="rect">
            <a:avLst/>
          </a:prstGeom>
        </p:spPr>
      </p:pic>
    </p:spTree>
    <p:extLst>
      <p:ext uri="{BB962C8B-B14F-4D97-AF65-F5344CB8AC3E}">
        <p14:creationId xmlns:p14="http://schemas.microsoft.com/office/powerpoint/2010/main" val="5197191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79389" y="4483410"/>
            <a:ext cx="6560289" cy="271534"/>
          </a:xfrm>
        </p:spPr>
        <p:txBody>
          <a:bodyPr/>
          <a:lstStyle/>
          <a:p>
            <a:r>
              <a:rPr lang="zh-TW" altLang="en-US" dirty="0"/>
              <a:t>池化層（</a:t>
            </a:r>
            <a:r>
              <a:rPr lang="en-US" altLang="zh-TW" dirty="0"/>
              <a:t>Pooling layer</a:t>
            </a:r>
            <a:r>
              <a:rPr lang="zh-TW" altLang="en-US" dirty="0"/>
              <a:t>）</a:t>
            </a:r>
          </a:p>
        </p:txBody>
      </p:sp>
      <p:sp>
        <p:nvSpPr>
          <p:cNvPr id="3" name="內容版面配置區 2"/>
          <p:cNvSpPr>
            <a:spLocks noGrp="1"/>
          </p:cNvSpPr>
          <p:nvPr>
            <p:ph idx="1"/>
          </p:nvPr>
        </p:nvSpPr>
        <p:spPr>
          <a:xfrm>
            <a:off x="179512" y="332656"/>
            <a:ext cx="8264525" cy="5040312"/>
          </a:xfrm>
        </p:spPr>
        <p:txBody>
          <a:bodyPr/>
          <a:lstStyle/>
          <a:p>
            <a:r>
              <a:rPr lang="zh-TW" altLang="en-US" sz="1800" b="0" dirty="0">
                <a:effectLst/>
              </a:rPr>
              <a:t>下圖（</a:t>
            </a:r>
            <a:r>
              <a:rPr lang="en-US" altLang="zh-TW" sz="1800" b="0" dirty="0">
                <a:effectLst/>
              </a:rPr>
              <a:t>1</a:t>
            </a:r>
            <a:r>
              <a:rPr lang="zh-TW" altLang="en-US" sz="1800" b="0" dirty="0">
                <a:effectLst/>
              </a:rPr>
              <a:t>）的例子是進行</a:t>
            </a:r>
            <a:r>
              <a:rPr lang="en-US" altLang="zh-TW" sz="1800" dirty="0">
                <a:effectLst/>
              </a:rPr>
              <a:t>Max pooling</a:t>
            </a:r>
            <a:r>
              <a:rPr lang="zh-TW" altLang="en-US" sz="1800" b="0" dirty="0">
                <a:effectLst/>
              </a:rPr>
              <a:t>運算，計算規則也非常簡單，就是從滑動視窗框選到的矩陣中挑出最大值作為計算結果。</a:t>
            </a:r>
            <a:endParaRPr lang="en-US" altLang="zh-TW" sz="1800" b="0" dirty="0">
              <a:effectLst/>
            </a:endParaRPr>
          </a:p>
          <a:p>
            <a:r>
              <a:rPr lang="zh-TW" altLang="en-US" sz="1800" b="0" dirty="0">
                <a:solidFill>
                  <a:srgbClr val="FF0000"/>
                </a:solidFill>
                <a:effectLst/>
              </a:rPr>
              <a:t>除此之外，池化層一般來說</a:t>
            </a:r>
            <a:r>
              <a:rPr lang="zh-TW" altLang="en-US" sz="1800" b="0" u="sng" dirty="0">
                <a:solidFill>
                  <a:srgbClr val="FF0000"/>
                </a:solidFill>
                <a:effectLst/>
              </a:rPr>
              <a:t>幾乎不會用到</a:t>
            </a:r>
            <a:r>
              <a:rPr lang="en-US" altLang="zh-TW" sz="1800" b="0" u="sng" dirty="0">
                <a:solidFill>
                  <a:srgbClr val="FF0000"/>
                </a:solidFill>
                <a:effectLst/>
              </a:rPr>
              <a:t>Padding</a:t>
            </a:r>
            <a:r>
              <a:rPr lang="zh-TW" altLang="en-US" sz="1800" b="0" dirty="0">
                <a:solidFill>
                  <a:srgbClr val="FF0000"/>
                </a:solidFill>
                <a:effectLst/>
              </a:rPr>
              <a:t>，而且池化層另一個特色就是不會產生需要訓練的參數</a:t>
            </a:r>
            <a:r>
              <a:rPr lang="zh-TW" altLang="en-US" sz="1800" b="0" dirty="0">
                <a:effectLst/>
              </a:rPr>
              <a:t>。</a:t>
            </a:r>
          </a:p>
          <a:p>
            <a:endParaRPr lang="zh-TW" altLang="en-US" dirty="0"/>
          </a:p>
        </p:txBody>
      </p:sp>
      <p:pic>
        <p:nvPicPr>
          <p:cNvPr id="2050" name="Picture 2" descr="CNN卷積神經網路 池化層 pooling layer 教學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66" y="1772816"/>
            <a:ext cx="6048672" cy="377286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716016" y="6599582"/>
            <a:ext cx="4572000" cy="230832"/>
          </a:xfrm>
          <a:prstGeom prst="rect">
            <a:avLst/>
          </a:prstGeom>
        </p:spPr>
        <p:txBody>
          <a:bodyPr>
            <a:spAutoFit/>
          </a:bodyPr>
          <a:lstStyle/>
          <a:p>
            <a:r>
              <a:rPr lang="en-US" altLang="zh-TW" sz="900" dirty="0"/>
              <a:t>https://www.brilliantcode.net/1586/convolutional-neural-networks-2-pooling-layer/</a:t>
            </a:r>
            <a:endParaRPr lang="zh-TW" altLang="en-US" sz="900" dirty="0"/>
          </a:p>
        </p:txBody>
      </p:sp>
    </p:spTree>
    <p:extLst>
      <p:ext uri="{BB962C8B-B14F-4D97-AF65-F5344CB8AC3E}">
        <p14:creationId xmlns:p14="http://schemas.microsoft.com/office/powerpoint/2010/main" val="269809179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a:xfrm>
            <a:off x="179387" y="116632"/>
            <a:ext cx="8569077" cy="864096"/>
          </a:xfrm>
        </p:spPr>
        <p:txBody>
          <a:bodyPr/>
          <a:lstStyle/>
          <a:p>
            <a:r>
              <a:rPr lang="en-US" altLang="zh-TW" sz="2800" dirty="0"/>
              <a:t>Convolutional Neural Network</a:t>
            </a:r>
            <a:r>
              <a:rPr lang="zh-TW" altLang="en-US" sz="2800" dirty="0"/>
              <a:t>（</a:t>
            </a:r>
            <a:r>
              <a:rPr lang="en-US" altLang="zh-TW" sz="2800" dirty="0"/>
              <a:t>CNN; </a:t>
            </a:r>
            <a:r>
              <a:rPr lang="en-US" altLang="zh-TW" b="0" i="1" dirty="0" err="1"/>
              <a:t>convnets</a:t>
            </a:r>
            <a:r>
              <a:rPr lang="zh-TW" altLang="en-US" sz="2800" dirty="0"/>
              <a:t>）</a:t>
            </a:r>
            <a:br>
              <a:rPr lang="en-US" altLang="zh-TW" sz="2800" dirty="0"/>
            </a:br>
            <a:r>
              <a:rPr lang="zh-TW" altLang="en-US" sz="2800" b="0" dirty="0"/>
              <a:t>捲積神經網路</a:t>
            </a:r>
            <a:endParaRPr lang="zh-TW" altLang="en-US" sz="2800" dirty="0"/>
          </a:p>
        </p:txBody>
      </p:sp>
      <p:sp>
        <p:nvSpPr>
          <p:cNvPr id="6" name="內容版面配置區 5"/>
          <p:cNvSpPr>
            <a:spLocks noGrp="1"/>
          </p:cNvSpPr>
          <p:nvPr>
            <p:ph idx="1"/>
          </p:nvPr>
        </p:nvSpPr>
        <p:spPr>
          <a:xfrm>
            <a:off x="179388" y="1153791"/>
            <a:ext cx="8569076" cy="5040312"/>
          </a:xfrm>
        </p:spPr>
        <p:txBody>
          <a:bodyPr/>
          <a:lstStyle/>
          <a:p>
            <a:pPr marL="342900" indent="-342900">
              <a:buFont typeface="Arial" panose="020B0604020202020204" pitchFamily="34" charset="0"/>
              <a:buChar char="•"/>
            </a:pPr>
            <a:r>
              <a:rPr lang="en-US" altLang="zh-TW" sz="1800" dirty="0"/>
              <a:t> </a:t>
            </a:r>
            <a:r>
              <a:rPr lang="en-US" altLang="zh-TW" sz="1800" b="0" dirty="0">
                <a:effectLst/>
              </a:rPr>
              <a:t>2012</a:t>
            </a:r>
            <a:r>
              <a:rPr lang="zh-TW" altLang="en-US" sz="1800" b="0" dirty="0">
                <a:effectLst/>
              </a:rPr>
              <a:t>年，</a:t>
            </a:r>
            <a:r>
              <a:rPr lang="en-US" altLang="zh-TW" sz="1800" b="0" dirty="0">
                <a:effectLst/>
              </a:rPr>
              <a:t>Alex </a:t>
            </a:r>
            <a:r>
              <a:rPr lang="en-US" altLang="zh-TW" sz="1800" b="0" dirty="0" err="1">
                <a:effectLst/>
              </a:rPr>
              <a:t>Krizhesky</a:t>
            </a:r>
            <a:r>
              <a:rPr lang="en-US" altLang="zh-TW" sz="1800" b="0" dirty="0">
                <a:effectLst/>
              </a:rPr>
              <a:t> </a:t>
            </a:r>
            <a:r>
              <a:rPr lang="zh-TW" altLang="en-US" sz="1800" b="0" dirty="0">
                <a:effectLst/>
              </a:rPr>
              <a:t>和 </a:t>
            </a:r>
            <a:r>
              <a:rPr lang="en-US" altLang="zh-TW" sz="1800" b="0" dirty="0">
                <a:effectLst/>
              </a:rPr>
              <a:t>Geoff Hinton </a:t>
            </a:r>
            <a:r>
              <a:rPr lang="zh-TW" altLang="en-US" sz="1800" b="0" dirty="0">
                <a:effectLst/>
              </a:rPr>
              <a:t>提出的 </a:t>
            </a:r>
            <a:r>
              <a:rPr lang="en-US" altLang="zh-TW" sz="1800" b="0" dirty="0" err="1">
                <a:effectLst/>
              </a:rPr>
              <a:t>AlexNet</a:t>
            </a:r>
            <a:r>
              <a:rPr lang="en-US" altLang="zh-TW" sz="1800" b="0" dirty="0">
                <a:effectLst/>
              </a:rPr>
              <a:t> </a:t>
            </a:r>
            <a:r>
              <a:rPr lang="zh-TW" altLang="en-US" sz="1800" b="0" dirty="0">
                <a:effectLst/>
              </a:rPr>
              <a:t>在 </a:t>
            </a:r>
            <a:r>
              <a:rPr lang="en-US" altLang="zh-TW" sz="1800" b="0" dirty="0">
                <a:effectLst/>
              </a:rPr>
              <a:t>ImageNet </a:t>
            </a:r>
            <a:r>
              <a:rPr lang="zh-TW" altLang="en-US" sz="1800" b="0" dirty="0">
                <a:effectLst/>
              </a:rPr>
              <a:t>的圖像分類競賽中以巨大優勢贏得冠軍，使 </a:t>
            </a:r>
            <a:r>
              <a:rPr lang="en-US" altLang="zh-TW" sz="1800" b="0" dirty="0">
                <a:effectLst/>
              </a:rPr>
              <a:t>Convolutional Neural Network</a:t>
            </a:r>
            <a:r>
              <a:rPr lang="zh-TW" altLang="en-US" sz="1800" b="0" dirty="0">
                <a:effectLst/>
              </a:rPr>
              <a:t>（</a:t>
            </a:r>
            <a:r>
              <a:rPr lang="en-US" altLang="zh-TW" sz="1800" b="0" dirty="0">
                <a:effectLst/>
              </a:rPr>
              <a:t>CNN</a:t>
            </a:r>
            <a:r>
              <a:rPr lang="zh-TW" altLang="en-US" sz="1800" b="0" dirty="0">
                <a:effectLst/>
              </a:rPr>
              <a:t>，又稱卷積神經網絡）</a:t>
            </a:r>
            <a:r>
              <a:rPr lang="zh-TW" altLang="en-US" sz="1800" b="0" dirty="0">
                <a:solidFill>
                  <a:srgbClr val="0070C0"/>
                </a:solidFill>
                <a:effectLst/>
              </a:rPr>
              <a:t>開始被廣泛研究</a:t>
            </a:r>
            <a:r>
              <a:rPr lang="zh-TW" altLang="en-US" sz="1800" b="0" dirty="0">
                <a:effectLst/>
              </a:rPr>
              <a:t>，成為學術界的焦點。但在此之前，</a:t>
            </a:r>
            <a:r>
              <a:rPr lang="en-US" altLang="zh-TW" sz="1800" b="0" dirty="0">
                <a:effectLst/>
              </a:rPr>
              <a:t>CNN </a:t>
            </a:r>
            <a:r>
              <a:rPr lang="zh-TW" altLang="en-US" sz="1800" b="0" dirty="0">
                <a:effectLst/>
              </a:rPr>
              <a:t>的鋒芒一直被「手工設計特徵 </a:t>
            </a:r>
            <a:r>
              <a:rPr lang="en-US" altLang="zh-TW" sz="1800" b="0" dirty="0">
                <a:effectLst/>
              </a:rPr>
              <a:t>+ SVM</a:t>
            </a:r>
            <a:r>
              <a:rPr lang="zh-TW" altLang="en-US" sz="1800" b="0" dirty="0">
                <a:effectLst/>
              </a:rPr>
              <a:t>」的分層結構所蓋過，這個分層結構沒有 </a:t>
            </a:r>
            <a:r>
              <a:rPr lang="en-US" altLang="zh-TW" sz="1800" b="0" dirty="0">
                <a:effectLst/>
              </a:rPr>
              <a:t>CNN </a:t>
            </a:r>
            <a:r>
              <a:rPr lang="zh-TW" altLang="en-US" sz="1800" b="0" dirty="0">
                <a:effectLst/>
              </a:rPr>
              <a:t>這種端到端（</a:t>
            </a:r>
            <a:r>
              <a:rPr lang="en-US" altLang="zh-TW" sz="1800" b="0" dirty="0">
                <a:effectLst/>
              </a:rPr>
              <a:t>end-to-end</a:t>
            </a:r>
            <a:r>
              <a:rPr lang="zh-TW" altLang="en-US" sz="1800" b="0" dirty="0">
                <a:effectLst/>
              </a:rPr>
              <a:t>）學習的特色</a:t>
            </a:r>
            <a:endParaRPr lang="en-US" altLang="zh-TW" sz="1800" b="0" dirty="0">
              <a:effectLst/>
            </a:endParaRPr>
          </a:p>
          <a:p>
            <a:pPr marL="342900" indent="-342900">
              <a:buFont typeface="Arial" panose="020B0604020202020204" pitchFamily="34" charset="0"/>
              <a:buChar char="•"/>
            </a:pPr>
            <a:endParaRPr lang="en-US" altLang="zh-TW" sz="1800" b="0" dirty="0">
              <a:effectLst/>
            </a:endParaRPr>
          </a:p>
          <a:p>
            <a:pPr marL="342900" indent="-342900">
              <a:buFont typeface="Arial" panose="020B0604020202020204" pitchFamily="34" charset="0"/>
              <a:buChar char="•"/>
            </a:pPr>
            <a:r>
              <a:rPr lang="en-US" altLang="zh-TW" sz="1800" b="0" dirty="0">
                <a:effectLst/>
              </a:rPr>
              <a:t>CNN </a:t>
            </a:r>
            <a:r>
              <a:rPr lang="zh-TW" altLang="en-US" sz="1800" b="0" dirty="0">
                <a:effectLst/>
              </a:rPr>
              <a:t>是深度學習的一種架構，被廣泛用在圖片處理以及物體辨認（</a:t>
            </a:r>
            <a:r>
              <a:rPr lang="en-US" altLang="zh-TW" sz="1800" b="0" dirty="0">
                <a:effectLst/>
              </a:rPr>
              <a:t>object recognition</a:t>
            </a:r>
            <a:r>
              <a:rPr lang="zh-TW" altLang="en-US" sz="1800" b="0" dirty="0">
                <a:effectLst/>
              </a:rPr>
              <a:t>）上。</a:t>
            </a:r>
            <a:endParaRPr lang="en-US" altLang="zh-TW" sz="1800" b="0" dirty="0">
              <a:effectLst/>
            </a:endParaRPr>
          </a:p>
          <a:p>
            <a:pPr marL="342900" indent="-342900">
              <a:buFont typeface="Arial" panose="020B0604020202020204" pitchFamily="34" charset="0"/>
              <a:buChar char="•"/>
            </a:pPr>
            <a:endParaRPr lang="en-US" altLang="zh-TW" sz="1800" b="0" dirty="0">
              <a:effectLst/>
            </a:endParaRPr>
          </a:p>
          <a:p>
            <a:pPr marL="342900" indent="-342900">
              <a:buFont typeface="Arial" panose="020B0604020202020204" pitchFamily="34" charset="0"/>
              <a:buChar char="•"/>
            </a:pPr>
            <a:r>
              <a:rPr lang="en-US" altLang="zh-TW" sz="1800" dirty="0" err="1"/>
              <a:t>AlexNet</a:t>
            </a:r>
            <a:r>
              <a:rPr lang="en-US" altLang="zh-TW" sz="1800" dirty="0"/>
              <a:t> </a:t>
            </a:r>
            <a:r>
              <a:rPr lang="zh-TW" altLang="en-US" sz="1800" dirty="0"/>
              <a:t>是一個歷史分水嶺，這是由於在 </a:t>
            </a:r>
            <a:r>
              <a:rPr lang="en-US" altLang="zh-TW" sz="1800" dirty="0" err="1"/>
              <a:t>AlexNet</a:t>
            </a:r>
            <a:r>
              <a:rPr lang="en-US" altLang="zh-TW" sz="1800" dirty="0"/>
              <a:t> </a:t>
            </a:r>
            <a:r>
              <a:rPr lang="zh-TW" altLang="en-US" sz="1800" dirty="0"/>
              <a:t>之前，</a:t>
            </a:r>
            <a:r>
              <a:rPr lang="en-US" altLang="zh-TW" sz="1800" dirty="0"/>
              <a:t>Deep Learning </a:t>
            </a:r>
            <a:r>
              <a:rPr lang="zh-TW" altLang="en-US" sz="1800" dirty="0"/>
              <a:t>已經沈寂</a:t>
            </a:r>
            <a:r>
              <a:rPr lang="zh-TW" altLang="en-US" sz="1800"/>
              <a:t>很久</a:t>
            </a:r>
            <a:r>
              <a:rPr lang="en-US" altLang="zh-TW" sz="1800"/>
              <a:t> </a:t>
            </a:r>
          </a:p>
          <a:p>
            <a:pPr marL="342900" indent="-342900">
              <a:buFont typeface="Arial" panose="020B0604020202020204" pitchFamily="34" charset="0"/>
              <a:buChar char="•"/>
            </a:pPr>
            <a:endParaRPr lang="en-US" altLang="zh-TW" sz="1800"/>
          </a:p>
          <a:p>
            <a:pPr marL="342900" indent="-342900">
              <a:buFont typeface="Arial" panose="020B0604020202020204" pitchFamily="34" charset="0"/>
              <a:buChar char="•"/>
            </a:pPr>
            <a:r>
              <a:rPr lang="zh-TW" altLang="en-US" sz="1800"/>
              <a:t>而</a:t>
            </a:r>
            <a:r>
              <a:rPr lang="zh-TW" altLang="en-US" sz="1800" dirty="0"/>
              <a:t>在</a:t>
            </a:r>
            <a:r>
              <a:rPr lang="en-US" altLang="zh-TW" sz="1800" dirty="0"/>
              <a:t>2012</a:t>
            </a:r>
            <a:r>
              <a:rPr lang="zh-TW" altLang="en-US" sz="1800" dirty="0"/>
              <a:t>年的 </a:t>
            </a:r>
            <a:r>
              <a:rPr lang="en-US" altLang="zh-TW" sz="1800" dirty="0"/>
              <a:t>ImageNet </a:t>
            </a:r>
            <a:r>
              <a:rPr lang="zh-TW" altLang="en-US" sz="1800" dirty="0"/>
              <a:t>圖像分類競賽中，</a:t>
            </a:r>
            <a:r>
              <a:rPr lang="en-US" altLang="zh-TW" sz="1800" dirty="0" err="1"/>
              <a:t>AlexNet</a:t>
            </a:r>
            <a:r>
              <a:rPr lang="en-US" altLang="zh-TW" sz="1800" dirty="0"/>
              <a:t> top-5 </a:t>
            </a:r>
            <a:r>
              <a:rPr lang="zh-TW" altLang="en-US" sz="1800" dirty="0"/>
              <a:t>錯誤率比上一年的冠軍下降了 </a:t>
            </a:r>
            <a:r>
              <a:rPr lang="en-US" altLang="zh-TW" sz="1800" dirty="0"/>
              <a:t>10%</a:t>
            </a:r>
            <a:r>
              <a:rPr lang="zh-TW" altLang="en-US" sz="1800" dirty="0"/>
              <a:t>，至此 </a:t>
            </a:r>
            <a:r>
              <a:rPr lang="en-US" altLang="zh-TW" sz="1800" dirty="0"/>
              <a:t>CNN </a:t>
            </a:r>
            <a:r>
              <a:rPr lang="zh-TW" altLang="en-US" sz="1800" dirty="0"/>
              <a:t>開始受到研究者的强烈關注，在這年之後 </a:t>
            </a:r>
            <a:r>
              <a:rPr lang="en-US" altLang="zh-TW" sz="1800" dirty="0"/>
              <a:t>ImageNet </a:t>
            </a:r>
            <a:r>
              <a:rPr lang="zh-TW" altLang="en-US" sz="1800" dirty="0"/>
              <a:t>的冠軍一直是 </a:t>
            </a:r>
            <a:r>
              <a:rPr lang="en-US" altLang="zh-TW" sz="1800" dirty="0"/>
              <a:t>CNN</a:t>
            </a:r>
            <a:r>
              <a:rPr lang="zh-TW" altLang="en-US" sz="1800" dirty="0"/>
              <a:t>。</a:t>
            </a:r>
          </a:p>
        </p:txBody>
      </p:sp>
    </p:spTree>
    <p:extLst>
      <p:ext uri="{BB962C8B-B14F-4D97-AF65-F5344CB8AC3E}">
        <p14:creationId xmlns:p14="http://schemas.microsoft.com/office/powerpoint/2010/main" val="393688527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7" y="116632"/>
            <a:ext cx="8264525" cy="720725"/>
          </a:xfrm>
        </p:spPr>
        <p:txBody>
          <a:bodyPr/>
          <a:lstStyle/>
          <a:p>
            <a:r>
              <a:rPr lang="en-US" altLang="zh-TW" dirty="0"/>
              <a:t>Max / Mean pooling</a:t>
            </a:r>
            <a:endParaRPr lang="zh-TW" altLang="en-US" dirty="0"/>
          </a:p>
        </p:txBody>
      </p:sp>
      <p:sp>
        <p:nvSpPr>
          <p:cNvPr id="3" name="內容版面配置區 2"/>
          <p:cNvSpPr>
            <a:spLocks noGrp="1"/>
          </p:cNvSpPr>
          <p:nvPr>
            <p:ph idx="1"/>
          </p:nvPr>
        </p:nvSpPr>
        <p:spPr>
          <a:xfrm>
            <a:off x="179387" y="980728"/>
            <a:ext cx="8785101" cy="5544616"/>
          </a:xfrm>
        </p:spPr>
        <p:txBody>
          <a:bodyPr/>
          <a:lstStyle/>
          <a:p>
            <a:endParaRPr lang="zh-TW" altLang="en-US"/>
          </a:p>
        </p:txBody>
      </p:sp>
      <p:pic>
        <p:nvPicPr>
          <p:cNvPr id="4" name="圖片 3"/>
          <p:cNvPicPr>
            <a:picLocks noChangeAspect="1"/>
          </p:cNvPicPr>
          <p:nvPr/>
        </p:nvPicPr>
        <p:blipFill>
          <a:blip r:embed="rId2"/>
          <a:stretch>
            <a:fillRect/>
          </a:stretch>
        </p:blipFill>
        <p:spPr>
          <a:xfrm>
            <a:off x="202754" y="980728"/>
            <a:ext cx="7620000" cy="4791075"/>
          </a:xfrm>
          <a:prstGeom prst="rect">
            <a:avLst/>
          </a:prstGeom>
        </p:spPr>
      </p:pic>
      <p:sp>
        <p:nvSpPr>
          <p:cNvPr id="5" name="矩形 4"/>
          <p:cNvSpPr/>
          <p:nvPr/>
        </p:nvSpPr>
        <p:spPr>
          <a:xfrm>
            <a:off x="4716016" y="6599582"/>
            <a:ext cx="4572000" cy="230832"/>
          </a:xfrm>
          <a:prstGeom prst="rect">
            <a:avLst/>
          </a:prstGeom>
        </p:spPr>
        <p:txBody>
          <a:bodyPr>
            <a:spAutoFit/>
          </a:bodyPr>
          <a:lstStyle/>
          <a:p>
            <a:r>
              <a:rPr lang="en-US" altLang="zh-TW" sz="900" dirty="0"/>
              <a:t>https://www.brilliantcode.net/1586/convolutional-neural-networks-2-pooling-layer/</a:t>
            </a:r>
            <a:endParaRPr lang="zh-TW" altLang="en-US" sz="900" dirty="0"/>
          </a:p>
        </p:txBody>
      </p:sp>
    </p:spTree>
    <p:extLst>
      <p:ext uri="{BB962C8B-B14F-4D97-AF65-F5344CB8AC3E}">
        <p14:creationId xmlns:p14="http://schemas.microsoft.com/office/powerpoint/2010/main" val="417620998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a:t>MaxPooling2D class </a:t>
            </a:r>
            <a:r>
              <a:rPr lang="zh-TW" altLang="en-US" b="0"/>
              <a:t>解析</a:t>
            </a:r>
            <a:endParaRPr lang="zh-TW" altLang="en-US" dirty="0"/>
          </a:p>
        </p:txBody>
      </p:sp>
      <p:sp>
        <p:nvSpPr>
          <p:cNvPr id="3" name="內容版面配置區 2"/>
          <p:cNvSpPr>
            <a:spLocks noGrp="1"/>
          </p:cNvSpPr>
          <p:nvPr>
            <p:ph idx="1"/>
          </p:nvPr>
        </p:nvSpPr>
        <p:spPr/>
        <p:txBody>
          <a:bodyPr/>
          <a:lstStyle/>
          <a:p>
            <a:r>
              <a:rPr lang="en-US" altLang="zh-TW" sz="1600" b="0" dirty="0">
                <a:effectLst/>
              </a:rPr>
              <a:t>keras.layers.MaxPooling2D(</a:t>
            </a:r>
          </a:p>
          <a:p>
            <a:r>
              <a:rPr lang="en-US" altLang="zh-TW" sz="1600" b="0" dirty="0">
                <a:effectLst/>
              </a:rPr>
              <a:t>    </a:t>
            </a:r>
            <a:r>
              <a:rPr lang="en-US" altLang="zh-TW" sz="1600" b="0" dirty="0" err="1">
                <a:effectLst/>
              </a:rPr>
              <a:t>pool_size</a:t>
            </a:r>
            <a:r>
              <a:rPr lang="en-US" altLang="zh-TW" sz="1600" b="0" dirty="0">
                <a:effectLst/>
              </a:rPr>
              <a:t>=(2, 2), strides=None, padding="valid", </a:t>
            </a:r>
            <a:r>
              <a:rPr lang="en-US" altLang="zh-TW" sz="1600" b="0" dirty="0" err="1">
                <a:effectLst/>
              </a:rPr>
              <a:t>data_format</a:t>
            </a:r>
            <a:r>
              <a:rPr lang="en-US" altLang="zh-TW" sz="1600" b="0" dirty="0">
                <a:effectLst/>
              </a:rPr>
              <a:t>=None, name=None, **</a:t>
            </a:r>
            <a:r>
              <a:rPr lang="en-US" altLang="zh-TW" sz="1600" b="0" dirty="0" err="1">
                <a:effectLst/>
              </a:rPr>
              <a:t>kwargs</a:t>
            </a:r>
            <a:endParaRPr lang="en-US" altLang="zh-TW" sz="1600" b="0" dirty="0">
              <a:effectLst/>
            </a:endParaRPr>
          </a:p>
          <a:p>
            <a:r>
              <a:rPr lang="en-US" altLang="zh-TW" sz="1600" b="0">
                <a:effectLst/>
              </a:rPr>
              <a:t>)</a:t>
            </a:r>
          </a:p>
          <a:p>
            <a:endParaRPr lang="en-US" altLang="zh-TW" sz="1600" b="0">
              <a:effectLst/>
            </a:endParaRPr>
          </a:p>
          <a:p>
            <a:endParaRPr lang="en-US" altLang="zh-TW" sz="1600" b="0" dirty="0">
              <a:effectLst/>
            </a:endParaRPr>
          </a:p>
          <a:p>
            <a:r>
              <a:rPr lang="en-US" altLang="zh-TW" sz="1600" b="0" dirty="0">
                <a:effectLst/>
              </a:rPr>
              <a:t>Max pooling operation for 2D spatial data.</a:t>
            </a:r>
          </a:p>
          <a:p>
            <a:endParaRPr lang="en-US" altLang="zh-TW" sz="1600" b="0" dirty="0">
              <a:effectLst/>
            </a:endParaRPr>
          </a:p>
          <a:p>
            <a:r>
              <a:rPr lang="en-US" altLang="zh-TW" sz="1600" b="0" dirty="0" err="1">
                <a:solidFill>
                  <a:srgbClr val="002060"/>
                </a:solidFill>
                <a:effectLst/>
              </a:rPr>
              <a:t>Downsamples</a:t>
            </a:r>
            <a:r>
              <a:rPr lang="en-US" altLang="zh-TW" sz="1600" b="0" dirty="0">
                <a:solidFill>
                  <a:srgbClr val="002060"/>
                </a:solidFill>
                <a:effectLst/>
              </a:rPr>
              <a:t> the input along its spatial dimensions (height and width) by taking the maximum value over an input window (of size defined by </a:t>
            </a:r>
            <a:r>
              <a:rPr lang="en-US" altLang="zh-TW" sz="1600" b="0" dirty="0" err="1">
                <a:solidFill>
                  <a:srgbClr val="002060"/>
                </a:solidFill>
                <a:effectLst/>
              </a:rPr>
              <a:t>pool_size</a:t>
            </a:r>
            <a:r>
              <a:rPr lang="en-US" altLang="zh-TW" sz="1600" b="0" dirty="0">
                <a:solidFill>
                  <a:srgbClr val="002060"/>
                </a:solidFill>
                <a:effectLst/>
              </a:rPr>
              <a:t>) for each channel of the input. The window is shifted by strides along each dimension.</a:t>
            </a:r>
          </a:p>
          <a:p>
            <a:endParaRPr lang="en-US" altLang="zh-TW" sz="1600" b="0" dirty="0">
              <a:solidFill>
                <a:srgbClr val="002060"/>
              </a:solidFill>
              <a:effectLst/>
            </a:endParaRPr>
          </a:p>
          <a:p>
            <a:r>
              <a:rPr lang="en-US" altLang="zh-TW" sz="1600" b="0" dirty="0">
                <a:solidFill>
                  <a:srgbClr val="002060"/>
                </a:solidFill>
                <a:effectLst/>
              </a:rPr>
              <a:t>The resulting output when using the "valid" padding option has a spatial shape (number of rows or columns) of: </a:t>
            </a:r>
            <a:r>
              <a:rPr lang="en-US" altLang="zh-TW" sz="1600" b="0" dirty="0" err="1">
                <a:solidFill>
                  <a:srgbClr val="002060"/>
                </a:solidFill>
                <a:effectLst/>
              </a:rPr>
              <a:t>output_shape</a:t>
            </a:r>
            <a:r>
              <a:rPr lang="en-US" altLang="zh-TW" sz="1600" b="0" dirty="0">
                <a:solidFill>
                  <a:srgbClr val="002060"/>
                </a:solidFill>
                <a:effectLst/>
              </a:rPr>
              <a:t> = </a:t>
            </a:r>
            <a:r>
              <a:rPr lang="en-US" altLang="zh-TW" sz="1600" b="0" dirty="0" err="1">
                <a:solidFill>
                  <a:srgbClr val="002060"/>
                </a:solidFill>
                <a:effectLst/>
              </a:rPr>
              <a:t>math.floor</a:t>
            </a:r>
            <a:r>
              <a:rPr lang="en-US" altLang="zh-TW" sz="1600" b="0" dirty="0">
                <a:solidFill>
                  <a:srgbClr val="002060"/>
                </a:solidFill>
                <a:effectLst/>
              </a:rPr>
              <a:t>((</a:t>
            </a:r>
            <a:r>
              <a:rPr lang="en-US" altLang="zh-TW" sz="1600" b="0" dirty="0" err="1">
                <a:solidFill>
                  <a:srgbClr val="002060"/>
                </a:solidFill>
                <a:effectLst/>
              </a:rPr>
              <a:t>input_shape</a:t>
            </a:r>
            <a:r>
              <a:rPr lang="en-US" altLang="zh-TW" sz="1600" b="0" dirty="0">
                <a:solidFill>
                  <a:srgbClr val="002060"/>
                </a:solidFill>
                <a:effectLst/>
              </a:rPr>
              <a:t> - </a:t>
            </a:r>
            <a:r>
              <a:rPr lang="en-US" altLang="zh-TW" sz="1600" b="0" dirty="0" err="1">
                <a:solidFill>
                  <a:srgbClr val="002060"/>
                </a:solidFill>
                <a:effectLst/>
              </a:rPr>
              <a:t>pool_size</a:t>
            </a:r>
            <a:r>
              <a:rPr lang="en-US" altLang="zh-TW" sz="1600" b="0" dirty="0">
                <a:solidFill>
                  <a:srgbClr val="002060"/>
                </a:solidFill>
                <a:effectLst/>
              </a:rPr>
              <a:t>) / strides) + 1 (when </a:t>
            </a:r>
            <a:r>
              <a:rPr lang="en-US" altLang="zh-TW" sz="1600" b="0" dirty="0" err="1">
                <a:solidFill>
                  <a:srgbClr val="002060"/>
                </a:solidFill>
                <a:effectLst/>
              </a:rPr>
              <a:t>input_shape</a:t>
            </a:r>
            <a:r>
              <a:rPr lang="en-US" altLang="zh-TW" sz="1600" b="0" dirty="0">
                <a:solidFill>
                  <a:srgbClr val="002060"/>
                </a:solidFill>
                <a:effectLst/>
              </a:rPr>
              <a:t> &gt;= </a:t>
            </a:r>
            <a:r>
              <a:rPr lang="en-US" altLang="zh-TW" sz="1600" b="0" dirty="0" err="1">
                <a:solidFill>
                  <a:srgbClr val="002060"/>
                </a:solidFill>
                <a:effectLst/>
              </a:rPr>
              <a:t>pool_size</a:t>
            </a:r>
            <a:r>
              <a:rPr lang="en-US" altLang="zh-TW" sz="1600" b="0" dirty="0">
                <a:solidFill>
                  <a:srgbClr val="002060"/>
                </a:solidFill>
                <a:effectLst/>
              </a:rPr>
              <a:t>)</a:t>
            </a:r>
          </a:p>
          <a:p>
            <a:endParaRPr lang="en-US" altLang="zh-TW" sz="1600" b="0" dirty="0">
              <a:solidFill>
                <a:srgbClr val="002060"/>
              </a:solidFill>
              <a:effectLst/>
            </a:endParaRPr>
          </a:p>
          <a:p>
            <a:r>
              <a:rPr lang="en-US" altLang="zh-TW" sz="1600" b="0" dirty="0">
                <a:solidFill>
                  <a:srgbClr val="002060"/>
                </a:solidFill>
                <a:effectLst/>
              </a:rPr>
              <a:t>The resulting output shape when using the "same" padding option is: </a:t>
            </a:r>
            <a:r>
              <a:rPr lang="en-US" altLang="zh-TW" sz="1600" b="0" dirty="0" err="1">
                <a:solidFill>
                  <a:srgbClr val="002060"/>
                </a:solidFill>
                <a:effectLst/>
              </a:rPr>
              <a:t>output_shape</a:t>
            </a:r>
            <a:r>
              <a:rPr lang="en-US" altLang="zh-TW" sz="1600" b="0" dirty="0">
                <a:solidFill>
                  <a:srgbClr val="002060"/>
                </a:solidFill>
                <a:effectLst/>
              </a:rPr>
              <a:t> = </a:t>
            </a:r>
            <a:r>
              <a:rPr lang="en-US" altLang="zh-TW" sz="1600" b="0" dirty="0" err="1">
                <a:solidFill>
                  <a:srgbClr val="002060"/>
                </a:solidFill>
                <a:effectLst/>
              </a:rPr>
              <a:t>math.floor</a:t>
            </a:r>
            <a:r>
              <a:rPr lang="en-US" altLang="zh-TW" sz="1600" b="0" dirty="0">
                <a:solidFill>
                  <a:srgbClr val="002060"/>
                </a:solidFill>
                <a:effectLst/>
              </a:rPr>
              <a:t>((</a:t>
            </a:r>
            <a:r>
              <a:rPr lang="en-US" altLang="zh-TW" sz="1600" b="0" dirty="0" err="1">
                <a:solidFill>
                  <a:srgbClr val="002060"/>
                </a:solidFill>
                <a:effectLst/>
              </a:rPr>
              <a:t>input_shape</a:t>
            </a:r>
            <a:r>
              <a:rPr lang="en-US" altLang="zh-TW" sz="1600" b="0" dirty="0">
                <a:solidFill>
                  <a:srgbClr val="002060"/>
                </a:solidFill>
                <a:effectLst/>
              </a:rPr>
              <a:t> - 1) / strides) + 1</a:t>
            </a:r>
            <a:endParaRPr lang="zh-TW" altLang="en-US" sz="1600" b="0" dirty="0">
              <a:solidFill>
                <a:srgbClr val="002060"/>
              </a:solidFill>
              <a:effectLst/>
            </a:endParaRPr>
          </a:p>
        </p:txBody>
      </p:sp>
    </p:spTree>
    <p:extLst>
      <p:ext uri="{BB962C8B-B14F-4D97-AF65-F5344CB8AC3E}">
        <p14:creationId xmlns:p14="http://schemas.microsoft.com/office/powerpoint/2010/main" val="235321216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018B334-65CF-930D-92EC-826943412502}"/>
              </a:ext>
            </a:extLst>
          </p:cNvPr>
          <p:cNvSpPr>
            <a:spLocks noGrp="1"/>
          </p:cNvSpPr>
          <p:nvPr>
            <p:ph type="title"/>
          </p:nvPr>
        </p:nvSpPr>
        <p:spPr/>
        <p:txBody>
          <a:bodyPr/>
          <a:lstStyle/>
          <a:p>
            <a:r>
              <a:rPr lang="en-US" altLang="zh-TW"/>
              <a:t>Max pooling </a:t>
            </a:r>
            <a:r>
              <a:rPr lang="zh-TW" altLang="en-US"/>
              <a:t>實驗</a:t>
            </a:r>
            <a:r>
              <a:rPr lang="en-US" altLang="zh-TW"/>
              <a:t>.</a:t>
            </a:r>
            <a:endParaRPr lang="zh-TW" altLang="en-US"/>
          </a:p>
        </p:txBody>
      </p:sp>
      <p:sp>
        <p:nvSpPr>
          <p:cNvPr id="3" name="內容版面配置區 2"/>
          <p:cNvSpPr>
            <a:spLocks noGrp="1"/>
          </p:cNvSpPr>
          <p:nvPr>
            <p:ph idx="1"/>
          </p:nvPr>
        </p:nvSpPr>
        <p:spPr/>
        <p:txBody>
          <a:bodyPr/>
          <a:lstStyle/>
          <a:p>
            <a:r>
              <a:rPr lang="en-US" altLang="zh-TW" sz="800" dirty="0"/>
              <a:t>import </a:t>
            </a:r>
            <a:r>
              <a:rPr lang="en-US" altLang="zh-TW" sz="800" dirty="0" err="1"/>
              <a:t>numpy</a:t>
            </a:r>
            <a:r>
              <a:rPr lang="en-US" altLang="zh-TW" sz="800" dirty="0"/>
              <a:t> as np</a:t>
            </a:r>
          </a:p>
          <a:p>
            <a:r>
              <a:rPr lang="en-US" altLang="zh-TW" sz="800" dirty="0"/>
              <a:t>import </a:t>
            </a:r>
            <a:r>
              <a:rPr lang="en-US" altLang="zh-TW" sz="800" dirty="0" err="1"/>
              <a:t>tensorflow</a:t>
            </a:r>
            <a:r>
              <a:rPr lang="en-US" altLang="zh-TW" sz="800" dirty="0"/>
              <a:t> as </a:t>
            </a:r>
            <a:r>
              <a:rPr lang="en-US" altLang="zh-TW" sz="800" dirty="0" err="1"/>
              <a:t>tf</a:t>
            </a:r>
            <a:r>
              <a:rPr lang="en-US" altLang="zh-TW" sz="800" dirty="0"/>
              <a:t> </a:t>
            </a:r>
          </a:p>
          <a:p>
            <a:endParaRPr lang="en-US" altLang="zh-TW" sz="800" dirty="0"/>
          </a:p>
          <a:p>
            <a:r>
              <a:rPr lang="en-US" altLang="zh-TW" sz="800" dirty="0"/>
              <a:t>x = </a:t>
            </a:r>
            <a:r>
              <a:rPr lang="en-US" altLang="zh-TW" sz="800" dirty="0" err="1"/>
              <a:t>np.arange</a:t>
            </a:r>
            <a:r>
              <a:rPr lang="en-US" altLang="zh-TW" sz="800" dirty="0"/>
              <a:t>(49*3)</a:t>
            </a:r>
          </a:p>
          <a:p>
            <a:r>
              <a:rPr lang="en-US" altLang="zh-TW" sz="800" dirty="0"/>
              <a:t>x = </a:t>
            </a:r>
            <a:r>
              <a:rPr lang="en-US" altLang="zh-TW" sz="800" dirty="0" err="1"/>
              <a:t>np.reshape</a:t>
            </a:r>
            <a:r>
              <a:rPr lang="en-US" altLang="zh-TW" sz="800" dirty="0"/>
              <a:t>(x, [1, 7, 7, 3])</a:t>
            </a:r>
          </a:p>
          <a:p>
            <a:endParaRPr lang="en-US" altLang="zh-TW" sz="800" dirty="0"/>
          </a:p>
          <a:p>
            <a:r>
              <a:rPr lang="en-US" altLang="zh-TW" sz="800" dirty="0"/>
              <a:t>max_pool_2d = tf.keras.layers.MaxPooling2D(</a:t>
            </a:r>
            <a:r>
              <a:rPr lang="en-US" altLang="zh-TW" sz="800" dirty="0" err="1"/>
              <a:t>pool_size</a:t>
            </a:r>
            <a:r>
              <a:rPr lang="en-US" altLang="zh-TW" sz="800" dirty="0"/>
              <a:t>=(2, 2),</a:t>
            </a:r>
          </a:p>
          <a:p>
            <a:r>
              <a:rPr lang="en-US" altLang="zh-TW" sz="800" dirty="0"/>
              <a:t>    strides=(1, 1), padding="valid")</a:t>
            </a:r>
          </a:p>
          <a:p>
            <a:r>
              <a:rPr lang="en-US" altLang="zh-TW" sz="800" dirty="0"/>
              <a:t>max_pool_2d(x).shape # shape=(1, 6, 6, 3)</a:t>
            </a:r>
          </a:p>
          <a:p>
            <a:endParaRPr lang="en-US" altLang="zh-TW" sz="800" dirty="0"/>
          </a:p>
          <a:p>
            <a:r>
              <a:rPr lang="en-US" altLang="zh-TW" sz="800" dirty="0"/>
              <a:t>##############################################</a:t>
            </a:r>
          </a:p>
          <a:p>
            <a:r>
              <a:rPr lang="en-US" altLang="zh-TW" sz="800" dirty="0"/>
              <a:t>x = </a:t>
            </a:r>
            <a:r>
              <a:rPr lang="en-US" altLang="zh-TW" sz="800" dirty="0" err="1"/>
              <a:t>np.arange</a:t>
            </a:r>
            <a:r>
              <a:rPr lang="en-US" altLang="zh-TW" sz="800" dirty="0"/>
              <a:t>(49*3)</a:t>
            </a:r>
          </a:p>
          <a:p>
            <a:r>
              <a:rPr lang="en-US" altLang="zh-TW" sz="800" dirty="0"/>
              <a:t>x = </a:t>
            </a:r>
            <a:r>
              <a:rPr lang="en-US" altLang="zh-TW" sz="800" dirty="0" err="1"/>
              <a:t>np.reshape</a:t>
            </a:r>
            <a:r>
              <a:rPr lang="en-US" altLang="zh-TW" sz="800" dirty="0"/>
              <a:t>(x, [1, 7, 7, 3])</a:t>
            </a:r>
          </a:p>
          <a:p>
            <a:endParaRPr lang="en-US" altLang="zh-TW" sz="800" dirty="0"/>
          </a:p>
          <a:p>
            <a:r>
              <a:rPr lang="en-US" altLang="zh-TW" sz="800" dirty="0"/>
              <a:t>max_pool_2d = tf.keras.layers.MaxPooling2D(</a:t>
            </a:r>
            <a:r>
              <a:rPr lang="en-US" altLang="zh-TW" sz="800" dirty="0" err="1"/>
              <a:t>pool_size</a:t>
            </a:r>
            <a:r>
              <a:rPr lang="en-US" altLang="zh-TW" sz="800" dirty="0"/>
              <a:t>=(2, 2),</a:t>
            </a:r>
          </a:p>
          <a:p>
            <a:r>
              <a:rPr lang="en-US" altLang="zh-TW" sz="800" dirty="0"/>
              <a:t>    strides=(2, 2), padding="valid")</a:t>
            </a:r>
          </a:p>
          <a:p>
            <a:r>
              <a:rPr lang="en-US" altLang="zh-TW" sz="800" dirty="0"/>
              <a:t>max_pool_2d(x).shape # shape=(1, 3, 3, 3)</a:t>
            </a:r>
          </a:p>
          <a:p>
            <a:endParaRPr lang="en-US" altLang="zh-TW" sz="800" dirty="0"/>
          </a:p>
          <a:p>
            <a:r>
              <a:rPr lang="en-US" altLang="zh-TW" sz="800" dirty="0"/>
              <a:t>##############################################</a:t>
            </a:r>
          </a:p>
          <a:p>
            <a:r>
              <a:rPr lang="en-US" altLang="zh-TW" sz="800" dirty="0"/>
              <a:t>x = </a:t>
            </a:r>
            <a:r>
              <a:rPr lang="en-US" altLang="zh-TW" sz="800" dirty="0" err="1"/>
              <a:t>np.arange</a:t>
            </a:r>
            <a:r>
              <a:rPr lang="en-US" altLang="zh-TW" sz="800" dirty="0"/>
              <a:t>(49*3)</a:t>
            </a:r>
          </a:p>
          <a:p>
            <a:r>
              <a:rPr lang="en-US" altLang="zh-TW" sz="800" dirty="0"/>
              <a:t>x = </a:t>
            </a:r>
            <a:r>
              <a:rPr lang="en-US" altLang="zh-TW" sz="800" dirty="0" err="1"/>
              <a:t>np.reshape</a:t>
            </a:r>
            <a:r>
              <a:rPr lang="en-US" altLang="zh-TW" sz="800" dirty="0"/>
              <a:t>(x, [1, 7, 7, 3])</a:t>
            </a:r>
          </a:p>
          <a:p>
            <a:endParaRPr lang="en-US" altLang="zh-TW" sz="800" dirty="0"/>
          </a:p>
          <a:p>
            <a:r>
              <a:rPr lang="en-US" altLang="zh-TW" sz="800" dirty="0"/>
              <a:t>max_pool_2d = tf.keras.layers.MaxPooling2D(</a:t>
            </a:r>
            <a:r>
              <a:rPr lang="en-US" altLang="zh-TW" sz="800" dirty="0" err="1"/>
              <a:t>pool_size</a:t>
            </a:r>
            <a:r>
              <a:rPr lang="en-US" altLang="zh-TW" sz="800" dirty="0"/>
              <a:t>=(3, 3),</a:t>
            </a:r>
          </a:p>
          <a:p>
            <a:r>
              <a:rPr lang="en-US" altLang="zh-TW" sz="800" dirty="0"/>
              <a:t>    strides=(1, 1), padding="valid")</a:t>
            </a:r>
          </a:p>
          <a:p>
            <a:r>
              <a:rPr lang="en-US" altLang="zh-TW" sz="800" dirty="0"/>
              <a:t>max_pool_2d(x).shape # shape=(1, 5, 5, 3)</a:t>
            </a:r>
          </a:p>
          <a:p>
            <a:endParaRPr lang="en-US" altLang="zh-TW" sz="800" dirty="0"/>
          </a:p>
          <a:p>
            <a:endParaRPr lang="en-US" altLang="zh-TW" sz="800" dirty="0"/>
          </a:p>
          <a:p>
            <a:r>
              <a:rPr lang="en-US" altLang="zh-TW" sz="800" dirty="0"/>
              <a:t>##############################################</a:t>
            </a:r>
          </a:p>
          <a:p>
            <a:r>
              <a:rPr lang="en-US" altLang="zh-TW" sz="800" dirty="0"/>
              <a:t>x = </a:t>
            </a:r>
            <a:r>
              <a:rPr lang="en-US" altLang="zh-TW" sz="800" dirty="0" err="1"/>
              <a:t>np.arange</a:t>
            </a:r>
            <a:r>
              <a:rPr lang="en-US" altLang="zh-TW" sz="800" dirty="0"/>
              <a:t>(49*3)</a:t>
            </a:r>
          </a:p>
          <a:p>
            <a:r>
              <a:rPr lang="en-US" altLang="zh-TW" sz="800" dirty="0"/>
              <a:t>x = </a:t>
            </a:r>
            <a:r>
              <a:rPr lang="en-US" altLang="zh-TW" sz="800" dirty="0" err="1"/>
              <a:t>np.reshape</a:t>
            </a:r>
            <a:r>
              <a:rPr lang="en-US" altLang="zh-TW" sz="800" dirty="0"/>
              <a:t>(x, [1, 7, 7, 3])</a:t>
            </a:r>
          </a:p>
          <a:p>
            <a:endParaRPr lang="en-US" altLang="zh-TW" sz="800" dirty="0"/>
          </a:p>
          <a:p>
            <a:r>
              <a:rPr lang="en-US" altLang="zh-TW" sz="800" dirty="0"/>
              <a:t>max_pool_2d = tf.keras.layers.MaxPooling2D(</a:t>
            </a:r>
            <a:r>
              <a:rPr lang="en-US" altLang="zh-TW" sz="800" dirty="0" err="1"/>
              <a:t>pool_size</a:t>
            </a:r>
            <a:r>
              <a:rPr lang="en-US" altLang="zh-TW" sz="800" dirty="0"/>
              <a:t>=(3, 3),</a:t>
            </a:r>
          </a:p>
          <a:p>
            <a:r>
              <a:rPr lang="en-US" altLang="zh-TW" sz="800" dirty="0"/>
              <a:t>    strides=(3, 3), padding="valid")</a:t>
            </a:r>
          </a:p>
          <a:p>
            <a:r>
              <a:rPr lang="en-US" altLang="zh-TW" sz="800" dirty="0"/>
              <a:t>max_pool_2d(x).shape # shape=(1, 2, 2, 3)</a:t>
            </a:r>
            <a:endParaRPr lang="zh-TW" altLang="en-US" sz="800" dirty="0"/>
          </a:p>
        </p:txBody>
      </p:sp>
    </p:spTree>
    <p:extLst>
      <p:ext uri="{BB962C8B-B14F-4D97-AF65-F5344CB8AC3E}">
        <p14:creationId xmlns:p14="http://schemas.microsoft.com/office/powerpoint/2010/main" val="359769525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為什麼要做池化層</a:t>
            </a:r>
            <a:r>
              <a:rPr lang="en-US" altLang="zh-TW" dirty="0"/>
              <a:t>?</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endParaRPr lang="en-US" altLang="zh-TW" b="0">
              <a:effectLst/>
            </a:endParaRPr>
          </a:p>
          <a:p>
            <a:pPr marL="342900" indent="-342900">
              <a:buFont typeface="Arial" panose="020B0604020202020204" pitchFamily="34" charset="0"/>
              <a:buChar char="•"/>
            </a:pPr>
            <a:r>
              <a:rPr lang="zh-TW" altLang="en-US" b="0">
                <a:effectLst/>
              </a:rPr>
              <a:t>對</a:t>
            </a:r>
            <a:r>
              <a:rPr lang="zh-TW" altLang="en-US" b="0" dirty="0">
                <a:effectLst/>
              </a:rPr>
              <a:t>特徵圖</a:t>
            </a:r>
            <a:r>
              <a:rPr lang="en-US" altLang="zh-TW" b="0" dirty="0">
                <a:effectLst/>
              </a:rPr>
              <a:t>(Feature map)</a:t>
            </a:r>
            <a:r>
              <a:rPr lang="zh-TW" altLang="en-US" b="0" dirty="0">
                <a:effectLst/>
              </a:rPr>
              <a:t>降維，並且保留重要的特徵，</a:t>
            </a:r>
            <a:r>
              <a:rPr lang="zh-TW" altLang="en-US" dirty="0">
                <a:effectLst/>
              </a:rPr>
              <a:t>參數減少，可防止</a:t>
            </a:r>
            <a:r>
              <a:rPr lang="en-US" altLang="zh-TW" dirty="0">
                <a:effectLst/>
              </a:rPr>
              <a:t>Overfitting</a:t>
            </a:r>
            <a:r>
              <a:rPr lang="zh-TW" altLang="en-US" dirty="0">
                <a:effectLst/>
              </a:rPr>
              <a:t>。</a:t>
            </a:r>
            <a:endParaRPr lang="en-US" altLang="zh-TW" dirty="0">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zh-TW" altLang="en-US" b="0" dirty="0">
                <a:effectLst/>
              </a:rPr>
              <a:t>卷積跟</a:t>
            </a:r>
            <a:r>
              <a:rPr lang="en-US" altLang="zh-TW" b="0" dirty="0">
                <a:effectLst/>
              </a:rPr>
              <a:t>Pooling</a:t>
            </a:r>
            <a:r>
              <a:rPr lang="zh-TW" altLang="en-US" b="0" dirty="0">
                <a:effectLst/>
              </a:rPr>
              <a:t>後可對”</a:t>
            </a:r>
            <a:r>
              <a:rPr lang="zh-TW" altLang="en-US" dirty="0">
                <a:effectLst/>
              </a:rPr>
              <a:t>微小”</a:t>
            </a:r>
            <a:r>
              <a:rPr lang="zh-TW" altLang="en-US" b="0" dirty="0">
                <a:effectLst/>
              </a:rPr>
              <a:t>的變化保持</a:t>
            </a:r>
            <a:r>
              <a:rPr lang="zh-TW" altLang="en-US" dirty="0">
                <a:effectLst/>
              </a:rPr>
              <a:t>不變性</a:t>
            </a:r>
            <a:r>
              <a:rPr lang="en-US" altLang="zh-TW" dirty="0">
                <a:effectLst/>
              </a:rPr>
              <a:t>(invariance)</a:t>
            </a:r>
            <a:r>
              <a:rPr lang="zh-TW" altLang="en-US" dirty="0">
                <a:effectLst/>
              </a:rPr>
              <a:t>，</a:t>
            </a:r>
            <a:r>
              <a:rPr lang="en-US" altLang="zh-TW" b="0" dirty="0">
                <a:effectLst/>
              </a:rPr>
              <a:t> </a:t>
            </a:r>
            <a:r>
              <a:rPr lang="zh-TW" altLang="en-US" b="0" dirty="0">
                <a:effectLst/>
              </a:rPr>
              <a:t>旋轉、平移、伸縮等的不變性。</a:t>
            </a:r>
          </a:p>
          <a:p>
            <a:endParaRPr lang="zh-TW" altLang="en-US" dirty="0"/>
          </a:p>
        </p:txBody>
      </p:sp>
    </p:spTree>
    <p:extLst>
      <p:ext uri="{BB962C8B-B14F-4D97-AF65-F5344CB8AC3E}">
        <p14:creationId xmlns:p14="http://schemas.microsoft.com/office/powerpoint/2010/main" val="411032674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5200" y="188640"/>
            <a:ext cx="8264525" cy="504056"/>
          </a:xfrm>
        </p:spPr>
        <p:txBody>
          <a:bodyPr/>
          <a:lstStyle/>
          <a:p>
            <a:r>
              <a:rPr lang="en-US" altLang="zh-TW" sz="2000" dirty="0"/>
              <a:t>What's the Difference Between </a:t>
            </a:r>
            <a:r>
              <a:rPr lang="en-US" altLang="zh-TW" sz="2000" dirty="0" err="1"/>
              <a:t>Strided</a:t>
            </a:r>
            <a:r>
              <a:rPr lang="en-US" altLang="zh-TW" sz="2000" dirty="0"/>
              <a:t> Convolution and </a:t>
            </a:r>
            <a:r>
              <a:rPr lang="en-US" altLang="zh-TW" sz="2000"/>
              <a:t>Pooling?</a:t>
            </a:r>
            <a:br>
              <a:rPr lang="en-US" altLang="zh-TW" sz="2000"/>
            </a:br>
            <a:r>
              <a:rPr lang="zh-TW" altLang="en-US" sz="2000"/>
              <a:t>步幅卷積和池化有什麼不同？</a:t>
            </a:r>
            <a:endParaRPr lang="zh-TW" altLang="en-US" sz="2000" dirty="0"/>
          </a:p>
        </p:txBody>
      </p:sp>
      <p:sp>
        <p:nvSpPr>
          <p:cNvPr id="3" name="內容版面配置區 2"/>
          <p:cNvSpPr>
            <a:spLocks noGrp="1"/>
          </p:cNvSpPr>
          <p:nvPr>
            <p:ph idx="1"/>
          </p:nvPr>
        </p:nvSpPr>
        <p:spPr>
          <a:xfrm>
            <a:off x="172896" y="692696"/>
            <a:ext cx="8791592" cy="5832648"/>
          </a:xfrm>
        </p:spPr>
        <p:txBody>
          <a:bodyPr/>
          <a:lstStyle/>
          <a:p>
            <a:r>
              <a:rPr lang="en-US" altLang="zh-TW" sz="1600" b="0" dirty="0" err="1">
                <a:effectLst/>
              </a:rPr>
              <a:t>Strided</a:t>
            </a:r>
            <a:r>
              <a:rPr lang="en-US" altLang="zh-TW" sz="1600" b="0" dirty="0">
                <a:effectLst/>
              </a:rPr>
              <a:t> convolution and pooling serve the same purpose: </a:t>
            </a:r>
            <a:r>
              <a:rPr lang="en-US" altLang="zh-TW" sz="1600" b="0" dirty="0" err="1">
                <a:effectLst/>
              </a:rPr>
              <a:t>Downsampling</a:t>
            </a:r>
            <a:r>
              <a:rPr lang="en-US" altLang="zh-TW" sz="1600" b="0" dirty="0">
                <a:effectLst/>
              </a:rPr>
              <a:t> — or compressing — information.    </a:t>
            </a:r>
            <a:r>
              <a:rPr lang="zh-TW" altLang="en-US" sz="1600" dirty="0">
                <a:solidFill>
                  <a:srgbClr val="002060"/>
                </a:solidFill>
                <a:effectLst/>
              </a:rPr>
              <a:t>跨步卷積和池化具有相同的目的：下採樣（或壓縮）資訊</a:t>
            </a:r>
            <a:r>
              <a:rPr lang="zh-TW" altLang="en-US" sz="1600" b="0" dirty="0">
                <a:effectLst/>
              </a:rPr>
              <a:t>。</a:t>
            </a:r>
            <a:endParaRPr lang="en-US" altLang="zh-TW" sz="1600" b="0" dirty="0">
              <a:effectLst/>
            </a:endParaRPr>
          </a:p>
          <a:p>
            <a:r>
              <a:rPr lang="en-US" altLang="zh-TW" sz="1600" b="0" dirty="0">
                <a:effectLst/>
              </a:rPr>
              <a:t>They each have their own benefits and detriments and in this article, we'll look into both techniques. </a:t>
            </a:r>
          </a:p>
          <a:p>
            <a:pPr lvl="3"/>
            <a:r>
              <a:rPr lang="en-US" altLang="zh-TW" sz="1200" b="0" dirty="0" err="1">
                <a:effectLst/>
              </a:rPr>
              <a:t>Downsampling</a:t>
            </a:r>
            <a:r>
              <a:rPr lang="en-US" altLang="zh-TW" sz="1200" b="0" dirty="0">
                <a:effectLst/>
              </a:rPr>
              <a:t> the Input Tensor</a:t>
            </a:r>
          </a:p>
          <a:p>
            <a:pPr lvl="3"/>
            <a:r>
              <a:rPr lang="en-US" altLang="zh-TW" sz="1200" b="0" dirty="0">
                <a:effectLst/>
              </a:rPr>
              <a:t>We can </a:t>
            </a:r>
            <a:r>
              <a:rPr lang="en-US" altLang="zh-TW" sz="1200" b="0" dirty="0" err="1">
                <a:effectLst/>
              </a:rPr>
              <a:t>downsample</a:t>
            </a:r>
            <a:r>
              <a:rPr lang="en-US" altLang="zh-TW" sz="1200" b="0" dirty="0">
                <a:effectLst/>
              </a:rPr>
              <a:t> our input tensor using two common methods:</a:t>
            </a:r>
          </a:p>
          <a:p>
            <a:pPr marL="630238" lvl="3" indent="-171450">
              <a:buFont typeface="Arial" panose="020B0604020202020204" pitchFamily="34" charset="0"/>
              <a:buChar char="•"/>
            </a:pPr>
            <a:r>
              <a:rPr lang="en-US" altLang="zh-TW" sz="1200" b="0" dirty="0">
                <a:effectLst/>
              </a:rPr>
              <a:t>Changing the default parameter of strides from (1, 1) to say (2, 2). Thus the kernels will skip the 2 pixels while moving along the x- and y-axis.</a:t>
            </a:r>
          </a:p>
          <a:p>
            <a:pPr marL="630238" lvl="3" indent="-171450">
              <a:buFont typeface="Arial" panose="020B0604020202020204" pitchFamily="34" charset="0"/>
              <a:buChar char="•"/>
            </a:pPr>
            <a:r>
              <a:rPr lang="en-US" altLang="zh-TW" sz="1200" b="0" dirty="0">
                <a:effectLst/>
              </a:rPr>
              <a:t>Using spatial pooling layers like max pooling(MaxPooling2D) or average pooling layers(AveragePooling2D).</a:t>
            </a:r>
          </a:p>
          <a:p>
            <a:r>
              <a:rPr lang="en-US" altLang="zh-TW" sz="700" b="0" dirty="0">
                <a:effectLst/>
                <a:hlinkClick r:id="rId2"/>
              </a:rPr>
              <a:t>https://wandb.ai/ayush-thakur/dl-question-bank/reports/What-s-the-Difference-Between-Strided-Convolution-and-Pooling---VmlldzoyMDE5Mjc</a:t>
            </a:r>
            <a:endParaRPr lang="en-US" altLang="zh-TW" sz="700" b="0" dirty="0">
              <a:effectLst/>
            </a:endParaRPr>
          </a:p>
          <a:p>
            <a:endParaRPr lang="en-US" altLang="zh-TW" sz="700" b="0" dirty="0">
              <a:effectLst/>
            </a:endParaRPr>
          </a:p>
          <a:p>
            <a:endParaRPr lang="en-US" altLang="zh-TW" sz="1600">
              <a:solidFill>
                <a:srgbClr val="002060"/>
              </a:solidFill>
              <a:effectLst/>
            </a:endParaRPr>
          </a:p>
          <a:p>
            <a:r>
              <a:rPr lang="zh-TW" altLang="en-US" sz="1600">
                <a:solidFill>
                  <a:srgbClr val="002060"/>
                </a:solidFill>
                <a:effectLst/>
              </a:rPr>
              <a:t>要不要建立 池化層？ </a:t>
            </a:r>
            <a:r>
              <a:rPr lang="en-US" altLang="zh-TW" sz="1600">
                <a:solidFill>
                  <a:srgbClr val="002060"/>
                </a:solidFill>
                <a:effectLst/>
              </a:rPr>
              <a:t>To Pool or Not To Pool?</a:t>
            </a:r>
            <a:endParaRPr lang="zh-TW" altLang="en-US" sz="1600">
              <a:solidFill>
                <a:srgbClr val="002060"/>
              </a:solidFill>
              <a:effectLst/>
            </a:endParaRPr>
          </a:p>
          <a:p>
            <a:r>
              <a:rPr lang="zh-TW" altLang="en-US" sz="1600">
                <a:solidFill>
                  <a:srgbClr val="002060"/>
                </a:solidFill>
                <a:effectLst/>
              </a:rPr>
              <a:t>答案是：視情況而定。</a:t>
            </a:r>
          </a:p>
          <a:p>
            <a:r>
              <a:rPr lang="zh-TW" altLang="en-US" sz="1600" b="0">
                <a:solidFill>
                  <a:srgbClr val="FF0000"/>
                </a:solidFill>
                <a:effectLst/>
              </a:rPr>
              <a:t>這取決於模型架構、所使用的資料集和執行的任務。</a:t>
            </a:r>
          </a:p>
          <a:p>
            <a:r>
              <a:rPr lang="zh-TW" altLang="en-US" sz="1600" b="0">
                <a:solidFill>
                  <a:schemeClr val="tx1"/>
                </a:solidFill>
                <a:effectLst/>
              </a:rPr>
              <a:t>以下是一個案例研究： </a:t>
            </a:r>
            <a:endParaRPr lang="en-US" altLang="zh-TW" sz="1600" b="0">
              <a:solidFill>
                <a:schemeClr val="tx1"/>
              </a:solidFill>
              <a:effectLst/>
            </a:endParaRPr>
          </a:p>
          <a:p>
            <a:endParaRPr lang="en-US" altLang="zh-TW" sz="1600" b="0">
              <a:solidFill>
                <a:schemeClr val="tx1"/>
              </a:solidFill>
              <a:effectLst/>
            </a:endParaRPr>
          </a:p>
          <a:p>
            <a:r>
              <a:rPr lang="zh-TW" altLang="en-US" sz="1600" b="0">
                <a:solidFill>
                  <a:schemeClr val="tx1"/>
                </a:solidFill>
                <a:effectLst/>
              </a:rPr>
              <a:t>當帶步幅的捲積優於池化時 </a:t>
            </a:r>
            <a:r>
              <a:rPr lang="en-US" altLang="zh-TW" sz="1600" b="0">
                <a:solidFill>
                  <a:schemeClr val="tx1"/>
                </a:solidFill>
                <a:effectLst/>
              </a:rPr>
              <a:t>(When convolutions with strides are better than pooling: )</a:t>
            </a:r>
            <a:r>
              <a:rPr lang="zh-TW" altLang="en-US" sz="1600" b="0">
                <a:solidFill>
                  <a:schemeClr val="tx1"/>
                </a:solidFill>
                <a:effectLst/>
              </a:rPr>
              <a:t>： </a:t>
            </a:r>
            <a:endParaRPr lang="en-US" altLang="zh-TW" sz="1600" b="0">
              <a:solidFill>
                <a:schemeClr val="tx1"/>
              </a:solidFill>
              <a:effectLst/>
            </a:endParaRPr>
          </a:p>
          <a:p>
            <a:r>
              <a:rPr lang="en-US" altLang="zh-TW" sz="1600" b="0">
                <a:solidFill>
                  <a:schemeClr val="tx1"/>
                </a:solidFill>
                <a:effectLst/>
              </a:rPr>
              <a:t>ResNet </a:t>
            </a:r>
            <a:r>
              <a:rPr lang="zh-TW" altLang="en-US" sz="1600" b="0">
                <a:solidFill>
                  <a:schemeClr val="tx1"/>
                </a:solidFill>
                <a:effectLst/>
              </a:rPr>
              <a:t>中的第一層使用帶步幅的捲積。這大大減少了其他後續層所需的計算。此層減少了對 </a:t>
            </a:r>
            <a:r>
              <a:rPr lang="en-US" altLang="zh-TW" sz="1600" b="0">
                <a:solidFill>
                  <a:schemeClr val="tx1"/>
                </a:solidFill>
                <a:effectLst/>
              </a:rPr>
              <a:t>3 </a:t>
            </a:r>
            <a:r>
              <a:rPr lang="zh-TW" altLang="en-US" sz="1600" b="0">
                <a:solidFill>
                  <a:schemeClr val="tx1"/>
                </a:solidFill>
                <a:effectLst/>
              </a:rPr>
              <a:t>個 </a:t>
            </a:r>
            <a:r>
              <a:rPr lang="en-US" altLang="zh-TW" sz="1600" b="0">
                <a:solidFill>
                  <a:schemeClr val="tx1"/>
                </a:solidFill>
                <a:effectLst/>
              </a:rPr>
              <a:t>3x3 </a:t>
            </a:r>
            <a:r>
              <a:rPr lang="zh-TW" altLang="en-US" sz="1600" b="0">
                <a:solidFill>
                  <a:schemeClr val="tx1"/>
                </a:solidFill>
                <a:effectLst/>
              </a:rPr>
              <a:t>核大小的捲積層的要求，而使用一個 </a:t>
            </a:r>
            <a:r>
              <a:rPr lang="en-US" altLang="zh-TW" sz="1600" b="0">
                <a:solidFill>
                  <a:schemeClr val="tx1"/>
                </a:solidFill>
                <a:effectLst/>
              </a:rPr>
              <a:t>7x7 </a:t>
            </a:r>
            <a:r>
              <a:rPr lang="zh-TW" altLang="en-US" sz="1600" b="0">
                <a:solidFill>
                  <a:schemeClr val="tx1"/>
                </a:solidFill>
                <a:effectLst/>
              </a:rPr>
              <a:t>核大小的捲積層（步幅為 </a:t>
            </a:r>
            <a:r>
              <a:rPr lang="en-US" altLang="zh-TW" sz="1600" b="0">
                <a:solidFill>
                  <a:schemeClr val="tx1"/>
                </a:solidFill>
                <a:effectLst/>
              </a:rPr>
              <a:t>2x2</a:t>
            </a:r>
            <a:r>
              <a:rPr lang="zh-TW" altLang="en-US" sz="1600" b="0">
                <a:solidFill>
                  <a:schemeClr val="tx1"/>
                </a:solidFill>
                <a:effectLst/>
              </a:rPr>
              <a:t>，具有相同的感受野）。 </a:t>
            </a:r>
            <a:r>
              <a:rPr lang="en-US" altLang="zh-TW" sz="1600" b="0">
                <a:solidFill>
                  <a:schemeClr val="tx1"/>
                </a:solidFill>
                <a:effectLst/>
              </a:rPr>
              <a:t>SqueezeNet </a:t>
            </a:r>
            <a:r>
              <a:rPr lang="zh-TW" altLang="en-US" sz="1600" b="0">
                <a:solidFill>
                  <a:schemeClr val="tx1"/>
                </a:solidFill>
                <a:effectLst/>
              </a:rPr>
              <a:t>也使用了類似的技術。</a:t>
            </a:r>
          </a:p>
          <a:p>
            <a:endParaRPr lang="zh-TW" altLang="en-US" sz="1600" b="0">
              <a:solidFill>
                <a:schemeClr val="tx1"/>
              </a:solidFill>
              <a:effectLst/>
            </a:endParaRPr>
          </a:p>
          <a:p>
            <a:r>
              <a:rPr lang="zh-TW" altLang="en-US" sz="1600" b="0">
                <a:solidFill>
                  <a:schemeClr val="tx1"/>
                </a:solidFill>
                <a:effectLst/>
              </a:rPr>
              <a:t>當池化優於卷積時 </a:t>
            </a:r>
            <a:r>
              <a:rPr lang="en-US" altLang="zh-TW" sz="1600" b="0">
                <a:solidFill>
                  <a:schemeClr val="tx1"/>
                </a:solidFill>
                <a:effectLst/>
              </a:rPr>
              <a:t>(When convolutions with strides are better than pooling: )</a:t>
            </a:r>
            <a:r>
              <a:rPr lang="zh-TW" altLang="en-US" sz="1600" b="0">
                <a:solidFill>
                  <a:schemeClr val="tx1"/>
                </a:solidFill>
                <a:effectLst/>
              </a:rPr>
              <a:t>： </a:t>
            </a:r>
            <a:endParaRPr lang="en-US" altLang="zh-TW" sz="1600" b="0">
              <a:solidFill>
                <a:schemeClr val="tx1"/>
              </a:solidFill>
              <a:effectLst/>
            </a:endParaRPr>
          </a:p>
          <a:p>
            <a:r>
              <a:rPr lang="zh-TW" altLang="en-US" sz="1600" b="0">
                <a:solidFill>
                  <a:schemeClr val="tx1"/>
                </a:solidFill>
                <a:effectLst/>
              </a:rPr>
              <a:t>在 </a:t>
            </a:r>
            <a:r>
              <a:rPr lang="en-US" altLang="zh-TW" sz="1600" b="0">
                <a:solidFill>
                  <a:schemeClr val="tx1"/>
                </a:solidFill>
                <a:effectLst/>
              </a:rPr>
              <a:t>ResNet </a:t>
            </a:r>
            <a:r>
              <a:rPr lang="zh-TW" altLang="en-US" sz="1600" b="0">
                <a:solidFill>
                  <a:schemeClr val="tx1"/>
                </a:solidFill>
                <a:effectLst/>
              </a:rPr>
              <a:t>中，殘差塊具有 </a:t>
            </a:r>
            <a:r>
              <a:rPr lang="en-US" altLang="zh-TW" sz="1600" b="0">
                <a:solidFill>
                  <a:schemeClr val="tx1"/>
                </a:solidFill>
                <a:effectLst/>
              </a:rPr>
              <a:t>1x1 </a:t>
            </a:r>
            <a:r>
              <a:rPr lang="zh-TW" altLang="en-US" sz="1600" b="0">
                <a:solidFill>
                  <a:schemeClr val="tx1"/>
                </a:solidFill>
                <a:effectLst/>
              </a:rPr>
              <a:t>內核大小的捲積層，這使得梯度反向傳播更加困難。 </a:t>
            </a:r>
            <a:r>
              <a:rPr lang="en-US" altLang="zh-TW" sz="1600" b="0">
                <a:solidFill>
                  <a:schemeClr val="tx1"/>
                </a:solidFill>
                <a:effectLst/>
              </a:rPr>
              <a:t>FishNet </a:t>
            </a:r>
            <a:r>
              <a:rPr lang="zh-TW" altLang="en-US" sz="1600" b="0">
                <a:solidFill>
                  <a:schemeClr val="tx1"/>
                </a:solidFill>
                <a:effectLst/>
              </a:rPr>
              <a:t>論文對此進行了研究，他們透過以 池化 和 簡單的升級</a:t>
            </a:r>
            <a:r>
              <a:rPr lang="en-US" altLang="zh-TW" sz="1600" b="0">
                <a:solidFill>
                  <a:schemeClr val="tx1"/>
                </a:solidFill>
                <a:effectLst/>
              </a:rPr>
              <a:t>/</a:t>
            </a:r>
            <a:r>
              <a:rPr lang="zh-TW" altLang="en-US" sz="1600" b="0">
                <a:solidFill>
                  <a:schemeClr val="tx1"/>
                </a:solidFill>
                <a:effectLst/>
              </a:rPr>
              <a:t>身份</a:t>
            </a:r>
            <a:r>
              <a:rPr lang="en-US" altLang="zh-TW" sz="1600" b="0">
                <a:solidFill>
                  <a:schemeClr val="tx1"/>
                </a:solidFill>
                <a:effectLst/>
              </a:rPr>
              <a:t>/</a:t>
            </a:r>
            <a:r>
              <a:rPr lang="zh-TW" altLang="en-US" sz="1600" b="0">
                <a:solidFill>
                  <a:schemeClr val="tx1"/>
                </a:solidFill>
                <a:effectLst/>
              </a:rPr>
              <a:t>連接 </a:t>
            </a:r>
            <a:r>
              <a:rPr lang="en-US" altLang="zh-TW" sz="1600" b="0">
                <a:solidFill>
                  <a:schemeClr val="tx1"/>
                </a:solidFill>
                <a:effectLst/>
              </a:rPr>
              <a:t>(simple upscales/identities/concatenations) </a:t>
            </a:r>
            <a:r>
              <a:rPr lang="zh-TW" altLang="en-US" sz="1600" b="0">
                <a:solidFill>
                  <a:schemeClr val="tx1"/>
                </a:solidFill>
                <a:effectLst/>
              </a:rPr>
              <a:t>取代 </a:t>
            </a:r>
            <a:r>
              <a:rPr lang="en-US" altLang="zh-TW" sz="1600" b="0">
                <a:solidFill>
                  <a:schemeClr val="tx1"/>
                </a:solidFill>
                <a:effectLst/>
              </a:rPr>
              <a:t>1x1 </a:t>
            </a:r>
            <a:r>
              <a:rPr lang="zh-TW" altLang="en-US" sz="1600" b="0">
                <a:solidFill>
                  <a:schemeClr val="tx1"/>
                </a:solidFill>
                <a:effectLst/>
              </a:rPr>
              <a:t>卷積層來解決這個問題。</a:t>
            </a:r>
            <a:endParaRPr lang="zh-TW" altLang="en-US" sz="1600" b="0" dirty="0">
              <a:solidFill>
                <a:schemeClr val="tx1"/>
              </a:solidFill>
              <a:effectLst/>
            </a:endParaRPr>
          </a:p>
        </p:txBody>
      </p:sp>
    </p:spTree>
    <p:extLst>
      <p:ext uri="{BB962C8B-B14F-4D97-AF65-F5344CB8AC3E}">
        <p14:creationId xmlns:p14="http://schemas.microsoft.com/office/powerpoint/2010/main" val="212292417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5" y="30088"/>
            <a:ext cx="8928992" cy="720725"/>
          </a:xfrm>
        </p:spPr>
        <p:txBody>
          <a:bodyPr/>
          <a:lstStyle/>
          <a:p>
            <a:r>
              <a:rPr lang="en-US" altLang="zh-TW" sz="3200" b="0" dirty="0"/>
              <a:t>Batch Normalization </a:t>
            </a:r>
            <a:r>
              <a:rPr lang="zh-TW" altLang="en-US" sz="3200" b="0" dirty="0"/>
              <a:t>批次正規化</a:t>
            </a:r>
            <a:r>
              <a:rPr lang="en-US" altLang="zh-TW" sz="3200" b="0" dirty="0"/>
              <a:t>;</a:t>
            </a:r>
            <a:r>
              <a:rPr lang="zh-TW" altLang="en-US" sz="3200" b="0" dirty="0"/>
              <a:t>批量歸一化</a:t>
            </a:r>
            <a:endParaRPr lang="zh-TW" altLang="en-US" sz="3200" dirty="0"/>
          </a:p>
        </p:txBody>
      </p:sp>
      <p:sp>
        <p:nvSpPr>
          <p:cNvPr id="3" name="內容版面配置區 2"/>
          <p:cNvSpPr>
            <a:spLocks noGrp="1"/>
          </p:cNvSpPr>
          <p:nvPr>
            <p:ph idx="1"/>
          </p:nvPr>
        </p:nvSpPr>
        <p:spPr>
          <a:xfrm>
            <a:off x="107503" y="750813"/>
            <a:ext cx="8264525" cy="5040312"/>
          </a:xfrm>
        </p:spPr>
        <p:txBody>
          <a:bodyPr/>
          <a:lstStyle/>
          <a:p>
            <a:pPr marL="342900" indent="-342900">
              <a:buFont typeface="Arial" panose="020B0604020202020204" pitchFamily="34" charset="0"/>
              <a:buChar char="•"/>
            </a:pPr>
            <a:r>
              <a:rPr lang="en-US" altLang="zh-TW" sz="1600" dirty="0"/>
              <a:t>Google </a:t>
            </a:r>
            <a:r>
              <a:rPr lang="zh-TW" altLang="en-US" sz="1600" dirty="0"/>
              <a:t>於 </a:t>
            </a:r>
            <a:r>
              <a:rPr lang="en-US" altLang="zh-TW" sz="1600" dirty="0"/>
              <a:t>2015 </a:t>
            </a:r>
            <a:r>
              <a:rPr lang="zh-TW" altLang="en-US" sz="1600" dirty="0"/>
              <a:t>年提出了 </a:t>
            </a:r>
            <a:r>
              <a:rPr lang="en-US" altLang="zh-TW" sz="1600" dirty="0"/>
              <a:t>Batch Normalization </a:t>
            </a:r>
            <a:r>
              <a:rPr lang="zh-TW" altLang="en-US" sz="1600" dirty="0"/>
              <a:t>的方法，和輸入數據先做 </a:t>
            </a:r>
            <a:r>
              <a:rPr lang="en-US" altLang="zh-TW" sz="1600" dirty="0"/>
              <a:t>feature scaling </a:t>
            </a:r>
            <a:r>
              <a:rPr lang="zh-TW" altLang="en-US" sz="1600" dirty="0"/>
              <a:t>再進行網路訓練的方法類似。在輸入數據時，通常都會先將 </a:t>
            </a:r>
            <a:r>
              <a:rPr lang="en-US" altLang="zh-TW" sz="1600" dirty="0"/>
              <a:t>feature </a:t>
            </a:r>
            <a:r>
              <a:rPr lang="zh-TW" altLang="en-US" sz="1600" dirty="0"/>
              <a:t>做 </a:t>
            </a:r>
            <a:r>
              <a:rPr lang="en-US" altLang="zh-TW" sz="1600" dirty="0"/>
              <a:t>normalize </a:t>
            </a:r>
            <a:r>
              <a:rPr lang="zh-TW" altLang="en-US" sz="1600" dirty="0"/>
              <a:t>後再進行訓練，可以加速模型收斂；而 </a:t>
            </a:r>
            <a:r>
              <a:rPr lang="en-US" altLang="zh-TW" sz="1600" dirty="0"/>
              <a:t>Batch Normalization </a:t>
            </a:r>
            <a:r>
              <a:rPr lang="zh-TW" altLang="en-US" sz="1600" dirty="0"/>
              <a:t>就是指在每一層輸入都做一次 </a:t>
            </a:r>
            <a:r>
              <a:rPr lang="en-US" altLang="zh-TW" sz="1600" dirty="0"/>
              <a:t>normalize</a:t>
            </a:r>
          </a:p>
          <a:p>
            <a:pPr marL="342900" indent="-342900">
              <a:buFont typeface="Arial" panose="020B0604020202020204" pitchFamily="34" charset="0"/>
              <a:buChar char="•"/>
            </a:pPr>
            <a:endParaRPr lang="en-US" altLang="zh-TW" sz="1600" dirty="0"/>
          </a:p>
          <a:p>
            <a:pPr marL="342900" indent="-342900">
              <a:buFont typeface="Arial" panose="020B0604020202020204" pitchFamily="34" charset="0"/>
              <a:buChar char="•"/>
            </a:pPr>
            <a:r>
              <a:rPr lang="en-US" altLang="zh-TW" sz="1600" b="0" dirty="0">
                <a:effectLst/>
              </a:rPr>
              <a:t>Batch Normalization </a:t>
            </a:r>
            <a:r>
              <a:rPr lang="zh-TW" altLang="en-US" sz="1600" b="0" dirty="0">
                <a:effectLst/>
              </a:rPr>
              <a:t>的作法就是</a:t>
            </a:r>
            <a:r>
              <a:rPr lang="zh-TW" altLang="en-US" sz="1600" dirty="0">
                <a:solidFill>
                  <a:srgbClr val="C00000"/>
                </a:solidFill>
                <a:effectLst/>
              </a:rPr>
              <a:t>對每一個 </a:t>
            </a:r>
            <a:r>
              <a:rPr lang="en-US" altLang="zh-TW" sz="1600" dirty="0">
                <a:solidFill>
                  <a:srgbClr val="C00000"/>
                </a:solidFill>
                <a:effectLst/>
              </a:rPr>
              <a:t>mini-batch </a:t>
            </a:r>
            <a:r>
              <a:rPr lang="zh-TW" altLang="en-US" sz="1600" dirty="0">
                <a:solidFill>
                  <a:srgbClr val="C00000"/>
                </a:solidFill>
                <a:effectLst/>
              </a:rPr>
              <a:t>都進行正規化到平均值為</a:t>
            </a:r>
            <a:r>
              <a:rPr lang="en-US" altLang="zh-TW" sz="1600" dirty="0">
                <a:solidFill>
                  <a:srgbClr val="C00000"/>
                </a:solidFill>
                <a:effectLst/>
              </a:rPr>
              <a:t>0</a:t>
            </a:r>
            <a:r>
              <a:rPr lang="zh-TW" altLang="en-US" sz="1600" dirty="0">
                <a:solidFill>
                  <a:srgbClr val="C00000"/>
                </a:solidFill>
                <a:effectLst/>
              </a:rPr>
              <a:t>、標準差為</a:t>
            </a:r>
            <a:r>
              <a:rPr lang="en-US" altLang="zh-TW" sz="1600" dirty="0">
                <a:solidFill>
                  <a:srgbClr val="C00000"/>
                </a:solidFill>
                <a:effectLst/>
              </a:rPr>
              <a:t>1</a:t>
            </a:r>
            <a:r>
              <a:rPr lang="zh-TW" altLang="en-US" sz="1600" dirty="0">
                <a:solidFill>
                  <a:srgbClr val="C00000"/>
                </a:solidFill>
                <a:effectLst/>
              </a:rPr>
              <a:t>的常態分佈</a:t>
            </a:r>
            <a:r>
              <a:rPr lang="zh-TW" altLang="en-US" sz="1600" b="0" dirty="0">
                <a:effectLst/>
              </a:rPr>
              <a:t>，如此一來可以將分散的數據統一，</a:t>
            </a:r>
            <a:r>
              <a:rPr lang="zh-TW" altLang="en-US" sz="1600" b="0" dirty="0">
                <a:solidFill>
                  <a:srgbClr val="FF0000"/>
                </a:solidFill>
                <a:effectLst/>
              </a:rPr>
              <a:t>有助於</a:t>
            </a:r>
            <a:r>
              <a:rPr lang="zh-TW" altLang="en-US" sz="1600" dirty="0">
                <a:solidFill>
                  <a:srgbClr val="FF0000"/>
                </a:solidFill>
                <a:effectLst/>
              </a:rPr>
              <a:t>減緩梯度消失</a:t>
            </a:r>
            <a:r>
              <a:rPr lang="zh-TW" altLang="en-US" sz="1600" b="0" dirty="0">
                <a:solidFill>
                  <a:srgbClr val="FF0000"/>
                </a:solidFill>
                <a:effectLst/>
              </a:rPr>
              <a:t>以及</a:t>
            </a:r>
            <a:r>
              <a:rPr lang="zh-TW" altLang="en-US" sz="1600" dirty="0">
                <a:solidFill>
                  <a:srgbClr val="FF0000"/>
                </a:solidFill>
                <a:effectLst/>
              </a:rPr>
              <a:t>解決 </a:t>
            </a:r>
            <a:r>
              <a:rPr lang="en-US" altLang="zh-TW" sz="1600" dirty="0">
                <a:solidFill>
                  <a:srgbClr val="FF0000"/>
                </a:solidFill>
                <a:effectLst/>
              </a:rPr>
              <a:t>Internal Covariate Shift </a:t>
            </a:r>
            <a:r>
              <a:rPr lang="zh-TW" altLang="en-US" sz="1600" dirty="0">
                <a:solidFill>
                  <a:srgbClr val="FF0000"/>
                </a:solidFill>
                <a:effectLst/>
              </a:rPr>
              <a:t>的問題</a:t>
            </a:r>
            <a:r>
              <a:rPr lang="zh-TW" altLang="en-US" sz="1600" b="0" dirty="0">
                <a:effectLst/>
              </a:rPr>
              <a:t>，同時</a:t>
            </a:r>
            <a:r>
              <a:rPr lang="zh-TW" altLang="en-US" sz="1600" b="0" dirty="0">
                <a:solidFill>
                  <a:srgbClr val="002060"/>
                </a:solidFill>
                <a:effectLst/>
              </a:rPr>
              <a:t>可以</a:t>
            </a:r>
            <a:r>
              <a:rPr lang="zh-TW" altLang="en-US" sz="1600" dirty="0">
                <a:solidFill>
                  <a:srgbClr val="002060"/>
                </a:solidFill>
                <a:effectLst/>
              </a:rPr>
              <a:t>加速收斂</a:t>
            </a:r>
            <a:r>
              <a:rPr lang="zh-TW" altLang="en-US" sz="1600" b="0" dirty="0">
                <a:solidFill>
                  <a:srgbClr val="002060"/>
                </a:solidFill>
                <a:effectLst/>
              </a:rPr>
              <a:t>，並且有</a:t>
            </a:r>
            <a:r>
              <a:rPr lang="zh-TW" altLang="en-US" sz="1600" dirty="0">
                <a:solidFill>
                  <a:srgbClr val="002060"/>
                </a:solidFill>
                <a:effectLst/>
              </a:rPr>
              <a:t>正則化</a:t>
            </a:r>
            <a:r>
              <a:rPr lang="zh-TW" altLang="en-US" sz="1600" b="0" dirty="0">
                <a:solidFill>
                  <a:srgbClr val="002060"/>
                </a:solidFill>
                <a:effectLst/>
              </a:rPr>
              <a:t>的效果 </a:t>
            </a:r>
            <a:r>
              <a:rPr lang="en-US" altLang="zh-TW" sz="1600" b="0" dirty="0">
                <a:effectLst/>
              </a:rPr>
              <a:t>(</a:t>
            </a:r>
            <a:r>
              <a:rPr lang="zh-TW" altLang="en-US" sz="1600" b="0" dirty="0">
                <a:effectLst/>
              </a:rPr>
              <a:t>可以不使用</a:t>
            </a:r>
            <a:r>
              <a:rPr lang="en-US" altLang="zh-TW" sz="1600" b="0" dirty="0">
                <a:effectLst/>
              </a:rPr>
              <a:t>Dropout)</a:t>
            </a:r>
            <a:endParaRPr lang="zh-TW" altLang="en-US" sz="1600" dirty="0"/>
          </a:p>
        </p:txBody>
      </p:sp>
      <p:pic>
        <p:nvPicPr>
          <p:cNvPr id="4" name="圖片 3"/>
          <p:cNvPicPr>
            <a:picLocks noChangeAspect="1"/>
          </p:cNvPicPr>
          <p:nvPr/>
        </p:nvPicPr>
        <p:blipFill>
          <a:blip r:embed="rId2"/>
          <a:stretch>
            <a:fillRect/>
          </a:stretch>
        </p:blipFill>
        <p:spPr>
          <a:xfrm>
            <a:off x="1979712" y="2996952"/>
            <a:ext cx="4608510" cy="3679731"/>
          </a:xfrm>
          <a:prstGeom prst="rect">
            <a:avLst/>
          </a:prstGeom>
        </p:spPr>
      </p:pic>
      <p:sp>
        <p:nvSpPr>
          <p:cNvPr id="5" name="矩形 4"/>
          <p:cNvSpPr/>
          <p:nvPr/>
        </p:nvSpPr>
        <p:spPr>
          <a:xfrm>
            <a:off x="4860032" y="6654680"/>
            <a:ext cx="4572000" cy="215444"/>
          </a:xfrm>
          <a:prstGeom prst="rect">
            <a:avLst/>
          </a:prstGeom>
        </p:spPr>
        <p:txBody>
          <a:bodyPr>
            <a:spAutoFit/>
          </a:bodyPr>
          <a:lstStyle/>
          <a:p>
            <a:r>
              <a:rPr lang="en-US" altLang="zh-TW" sz="800" dirty="0"/>
              <a:t>https://medium.com/ching-i/batch-normalization-%E4%BB%8B%E7%B4%B9-135a24928f12</a:t>
            </a:r>
            <a:endParaRPr lang="zh-TW" altLang="en-US" sz="800" dirty="0"/>
          </a:p>
        </p:txBody>
      </p:sp>
    </p:spTree>
    <p:extLst>
      <p:ext uri="{BB962C8B-B14F-4D97-AF65-F5344CB8AC3E}">
        <p14:creationId xmlns:p14="http://schemas.microsoft.com/office/powerpoint/2010/main" val="13545803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08273" y="260648"/>
            <a:ext cx="8656215" cy="5040312"/>
          </a:xfrm>
        </p:spPr>
        <p:txBody>
          <a:bodyPr/>
          <a:lstStyle/>
          <a:p>
            <a:pPr marL="285750" indent="-285750">
              <a:buFont typeface="Arial" panose="020B0604020202020204" pitchFamily="34" charset="0"/>
              <a:buChar char="•"/>
            </a:pPr>
            <a:r>
              <a:rPr lang="en-US" altLang="zh-TW" sz="1600" dirty="0"/>
              <a:t>Batch</a:t>
            </a:r>
            <a:r>
              <a:rPr lang="zh-TW" altLang="en-US" sz="1600" dirty="0"/>
              <a:t>的意義</a:t>
            </a:r>
            <a:r>
              <a:rPr lang="en-US" altLang="zh-TW" sz="1600" dirty="0"/>
              <a:t> :</a:t>
            </a:r>
            <a:r>
              <a:rPr lang="zh-TW" altLang="en-US" sz="1600" dirty="0"/>
              <a:t>我們在 </a:t>
            </a:r>
            <a:r>
              <a:rPr lang="en-US" altLang="zh-TW" sz="1600" dirty="0"/>
              <a:t>training </a:t>
            </a:r>
            <a:r>
              <a:rPr lang="zh-TW" altLang="en-US" sz="1600" dirty="0"/>
              <a:t>的時候，不會只挑一個 </a:t>
            </a:r>
            <a:r>
              <a:rPr lang="en-US" altLang="zh-TW" sz="1600" dirty="0"/>
              <a:t>data </a:t>
            </a:r>
            <a:r>
              <a:rPr lang="zh-TW" altLang="en-US" sz="1600" dirty="0"/>
              <a:t>出來，而是一次挑一小把 </a:t>
            </a:r>
            <a:r>
              <a:rPr lang="en-US" altLang="zh-TW" sz="1600" dirty="0"/>
              <a:t>data (</a:t>
            </a:r>
            <a:r>
              <a:rPr lang="zh-TW" altLang="en-US" sz="1600" dirty="0"/>
              <a:t>小批量</a:t>
            </a:r>
            <a:r>
              <a:rPr lang="en-US" altLang="zh-TW" sz="1600" dirty="0"/>
              <a:t>;</a:t>
            </a:r>
            <a:r>
              <a:rPr lang="en-US" altLang="zh-TW" sz="1600" dirty="0" err="1"/>
              <a:t>minibatch</a:t>
            </a:r>
            <a:r>
              <a:rPr lang="en-US" altLang="zh-TW" sz="1600" dirty="0"/>
              <a:t>)</a:t>
            </a:r>
            <a:r>
              <a:rPr lang="zh-TW" altLang="en-US" sz="1600" dirty="0"/>
              <a:t>出來 </a:t>
            </a:r>
            <a:r>
              <a:rPr lang="en-US" altLang="zh-TW" sz="1600" dirty="0"/>
              <a:t>train</a:t>
            </a:r>
          </a:p>
          <a:p>
            <a:pPr marL="285750" indent="-285750">
              <a:buFont typeface="Arial" panose="020B0604020202020204" pitchFamily="34" charset="0"/>
              <a:buChar char="•"/>
            </a:pPr>
            <a:r>
              <a:rPr lang="en-US" altLang="zh-TW" sz="1600" dirty="0" err="1"/>
              <a:t>Normaliation</a:t>
            </a:r>
            <a:r>
              <a:rPr lang="en-US" altLang="zh-TW" sz="1600" dirty="0"/>
              <a:t> </a:t>
            </a:r>
            <a:r>
              <a:rPr lang="zh-TW" altLang="en-US" sz="1600" dirty="0"/>
              <a:t>可以放在 </a:t>
            </a:r>
            <a:r>
              <a:rPr lang="en-US" altLang="zh-TW" sz="1600" dirty="0"/>
              <a:t>activation function </a:t>
            </a:r>
            <a:r>
              <a:rPr lang="zh-TW" altLang="en-US" sz="1600" dirty="0"/>
              <a:t>之前，也可以放在 </a:t>
            </a:r>
            <a:r>
              <a:rPr lang="en-US" altLang="zh-TW" sz="1600" dirty="0"/>
              <a:t>activation function </a:t>
            </a:r>
            <a:r>
              <a:rPr lang="zh-TW" altLang="en-US" sz="1600" dirty="0"/>
              <a:t>之後</a:t>
            </a:r>
          </a:p>
          <a:p>
            <a:pPr marL="285750" indent="-285750">
              <a:buFont typeface="Arial" panose="020B0604020202020204" pitchFamily="34" charset="0"/>
              <a:buChar char="•"/>
            </a:pPr>
            <a:r>
              <a:rPr lang="zh-TW" altLang="en-US" sz="1600" dirty="0"/>
              <a:t>我們採用把 </a:t>
            </a:r>
            <a:r>
              <a:rPr lang="en-US" altLang="zh-TW" sz="1600" dirty="0"/>
              <a:t>Normalization </a:t>
            </a:r>
            <a:r>
              <a:rPr lang="zh-TW" altLang="en-US" sz="1600" dirty="0"/>
              <a:t>放在 </a:t>
            </a:r>
            <a:r>
              <a:rPr lang="en-US" altLang="zh-TW" sz="1600" dirty="0"/>
              <a:t>activation </a:t>
            </a:r>
            <a:r>
              <a:rPr lang="zh-TW" altLang="en-US" sz="1600" dirty="0"/>
              <a:t>之前，因為有些 </a:t>
            </a:r>
            <a:r>
              <a:rPr lang="en-US" altLang="zh-TW" sz="1600" dirty="0"/>
              <a:t>activation function </a:t>
            </a:r>
            <a:r>
              <a:rPr lang="zh-TW" altLang="en-US" sz="1600" dirty="0"/>
              <a:t>像是 </a:t>
            </a:r>
            <a:r>
              <a:rPr lang="en-US" altLang="zh-TW" sz="1600" dirty="0" err="1"/>
              <a:t>tanh</a:t>
            </a:r>
            <a:r>
              <a:rPr lang="en-US" altLang="zh-TW" sz="1600" dirty="0"/>
              <a:t> </a:t>
            </a:r>
            <a:r>
              <a:rPr lang="zh-TW" altLang="en-US" sz="1600" dirty="0"/>
              <a:t>或是 </a:t>
            </a:r>
            <a:r>
              <a:rPr lang="en-US" altLang="zh-TW" sz="1600" dirty="0"/>
              <a:t>sigmoid </a:t>
            </a:r>
            <a:r>
              <a:rPr lang="zh-TW" altLang="en-US" sz="1600" dirty="0"/>
              <a:t>會有 </a:t>
            </a:r>
            <a:r>
              <a:rPr lang="en-US" altLang="zh-TW" sz="1600" dirty="0"/>
              <a:t>saturation region</a:t>
            </a:r>
            <a:r>
              <a:rPr lang="zh-TW" altLang="en-US" sz="1600" dirty="0"/>
              <a:t>，我們不喜歡 </a:t>
            </a:r>
            <a:r>
              <a:rPr lang="en-US" altLang="zh-TW" sz="1600" dirty="0"/>
              <a:t>input </a:t>
            </a:r>
            <a:r>
              <a:rPr lang="zh-TW" altLang="en-US" sz="1600" dirty="0"/>
              <a:t>會落在 </a:t>
            </a:r>
            <a:r>
              <a:rPr lang="en-US" altLang="zh-TW" sz="1600" dirty="0"/>
              <a:t>saturation region ;</a:t>
            </a:r>
          </a:p>
          <a:p>
            <a:pPr marL="285750" indent="-285750">
              <a:buFont typeface="Arial" panose="020B0604020202020204" pitchFamily="34" charset="0"/>
              <a:buChar char="•"/>
            </a:pPr>
            <a:r>
              <a:rPr lang="zh-TW" altLang="en-US" sz="1600" dirty="0"/>
              <a:t>所以先做 </a:t>
            </a:r>
            <a:r>
              <a:rPr lang="en-US" altLang="zh-TW" sz="1600" dirty="0"/>
              <a:t>Normalization </a:t>
            </a:r>
            <a:r>
              <a:rPr lang="zh-TW" altLang="en-US" sz="1600" dirty="0"/>
              <a:t>在丟進 </a:t>
            </a:r>
            <a:r>
              <a:rPr lang="en-US" altLang="zh-TW" sz="1600" dirty="0"/>
              <a:t>activation function </a:t>
            </a:r>
            <a:r>
              <a:rPr lang="zh-TW" altLang="en-US" sz="1600" dirty="0"/>
              <a:t>可以比較能夠確保我們的值不會掉進 </a:t>
            </a:r>
            <a:r>
              <a:rPr lang="en-US" altLang="zh-TW" sz="1600" dirty="0"/>
              <a:t>saturation region</a:t>
            </a:r>
            <a:endParaRPr lang="zh-TW" altLang="en-US" sz="1600"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11760" y="1916832"/>
            <a:ext cx="5734879" cy="4320481"/>
          </a:xfrm>
          <a:prstGeom prst="rect">
            <a:avLst/>
          </a:prstGeom>
        </p:spPr>
      </p:pic>
      <p:sp>
        <p:nvSpPr>
          <p:cNvPr id="5" name="矩形 4"/>
          <p:cNvSpPr/>
          <p:nvPr/>
        </p:nvSpPr>
        <p:spPr>
          <a:xfrm>
            <a:off x="4932040" y="6642556"/>
            <a:ext cx="4572000" cy="215444"/>
          </a:xfrm>
          <a:prstGeom prst="rect">
            <a:avLst/>
          </a:prstGeom>
        </p:spPr>
        <p:txBody>
          <a:bodyPr>
            <a:spAutoFit/>
          </a:bodyPr>
          <a:lstStyle/>
          <a:p>
            <a:r>
              <a:rPr lang="zh-TW" altLang="en-US" sz="800" dirty="0"/>
              <a:t>台大電機系李宏毅老師 </a:t>
            </a:r>
            <a:r>
              <a:rPr lang="en-US" altLang="zh-TW" sz="800" dirty="0"/>
              <a:t>Machine Learning and having it Deep and Structured (2017) </a:t>
            </a:r>
            <a:endParaRPr lang="zh-TW" altLang="en-US" sz="800" dirty="0"/>
          </a:p>
        </p:txBody>
      </p:sp>
    </p:spTree>
    <p:extLst>
      <p:ext uri="{BB962C8B-B14F-4D97-AF65-F5344CB8AC3E}">
        <p14:creationId xmlns:p14="http://schemas.microsoft.com/office/powerpoint/2010/main" val="370555088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0629" y="188641"/>
            <a:ext cx="8885867" cy="504056"/>
          </a:xfrm>
        </p:spPr>
        <p:txBody>
          <a:bodyPr/>
          <a:lstStyle/>
          <a:p>
            <a:r>
              <a:rPr lang="en-US" altLang="zh-TW" sz="2800" b="0" dirty="0"/>
              <a:t>Batch Normalization </a:t>
            </a:r>
            <a:r>
              <a:rPr lang="zh-TW" altLang="en-US" sz="2800" b="0" dirty="0"/>
              <a:t>在深度學習中如此重要的原因</a:t>
            </a:r>
            <a:r>
              <a:rPr lang="en-US" altLang="zh-TW" sz="2800" b="0" dirty="0"/>
              <a:t>?</a:t>
            </a:r>
            <a:endParaRPr lang="zh-TW" altLang="en-US" sz="2800" dirty="0"/>
          </a:p>
        </p:txBody>
      </p:sp>
      <p:sp>
        <p:nvSpPr>
          <p:cNvPr id="3" name="內容版面配置區 2"/>
          <p:cNvSpPr>
            <a:spLocks noGrp="1"/>
          </p:cNvSpPr>
          <p:nvPr>
            <p:ph idx="1"/>
          </p:nvPr>
        </p:nvSpPr>
        <p:spPr>
          <a:xfrm>
            <a:off x="150629" y="836712"/>
            <a:ext cx="5517577" cy="5760640"/>
          </a:xfrm>
        </p:spPr>
        <p:txBody>
          <a:bodyPr/>
          <a:lstStyle/>
          <a:p>
            <a:pPr marL="342900" indent="-342900">
              <a:buFont typeface="Arial" panose="020B0604020202020204" pitchFamily="34" charset="0"/>
              <a:buChar char="•"/>
            </a:pPr>
            <a:r>
              <a:rPr lang="zh-TW" altLang="en-US" sz="2000" b="0" dirty="0">
                <a:effectLst/>
              </a:rPr>
              <a:t>減緩梯度消失的問題</a:t>
            </a:r>
          </a:p>
          <a:p>
            <a:pPr marL="342900" indent="-342900">
              <a:buFont typeface="Arial" panose="020B0604020202020204" pitchFamily="34" charset="0"/>
              <a:buChar char="•"/>
            </a:pPr>
            <a:r>
              <a:rPr lang="zh-TW" altLang="en-US" sz="2000" b="0" dirty="0">
                <a:effectLst/>
              </a:rPr>
              <a:t>解決 </a:t>
            </a:r>
            <a:r>
              <a:rPr lang="en-US" altLang="zh-TW" sz="2000" b="0" dirty="0">
                <a:effectLst/>
              </a:rPr>
              <a:t>Internal Covariate Shift </a:t>
            </a:r>
            <a:r>
              <a:rPr lang="zh-TW" altLang="en-US" sz="2000" b="0" dirty="0">
                <a:effectLst/>
              </a:rPr>
              <a:t>的問題</a:t>
            </a:r>
          </a:p>
          <a:p>
            <a:pPr marL="342900" indent="-342900">
              <a:buFont typeface="Arial" panose="020B0604020202020204" pitchFamily="34" charset="0"/>
              <a:buChar char="•"/>
            </a:pPr>
            <a:r>
              <a:rPr lang="zh-TW" altLang="en-US" sz="2000" b="0" dirty="0">
                <a:effectLst/>
              </a:rPr>
              <a:t>加速模型收斂</a:t>
            </a:r>
            <a:r>
              <a:rPr lang="en-US" altLang="zh-TW" sz="2000" b="0" dirty="0">
                <a:effectLst/>
              </a:rPr>
              <a:t>:</a:t>
            </a:r>
          </a:p>
          <a:p>
            <a:r>
              <a:rPr lang="zh-TW" altLang="en-US" sz="1400" b="0" dirty="0">
                <a:effectLst/>
              </a:rPr>
              <a:t>未使用 </a:t>
            </a:r>
            <a:r>
              <a:rPr lang="en-US" altLang="zh-TW" sz="1400" b="0" dirty="0">
                <a:effectLst/>
              </a:rPr>
              <a:t>Normalization </a:t>
            </a:r>
            <a:r>
              <a:rPr lang="zh-TW" altLang="en-US" sz="1400" b="0" dirty="0">
                <a:effectLst/>
              </a:rPr>
              <a:t>，</a:t>
            </a:r>
            <a:r>
              <a:rPr lang="en-US" altLang="zh-TW" sz="1400" b="0" dirty="0">
                <a:effectLst/>
              </a:rPr>
              <a:t>feature </a:t>
            </a:r>
            <a:r>
              <a:rPr lang="zh-TW" altLang="en-US" sz="1400" b="0" dirty="0">
                <a:effectLst/>
              </a:rPr>
              <a:t>之間對結果的影響程度會有差異</a:t>
            </a:r>
            <a:endParaRPr lang="en-US" altLang="zh-TW" sz="1400" b="0" dirty="0">
              <a:effectLst/>
            </a:endParaRPr>
          </a:p>
          <a:p>
            <a:pPr marL="342900" indent="-342900">
              <a:buFont typeface="Arial" panose="020B0604020202020204" pitchFamily="34" charset="0"/>
              <a:buChar char="•"/>
            </a:pPr>
            <a:r>
              <a:rPr lang="zh-TW" altLang="en-US" sz="2000" b="0" dirty="0">
                <a:effectLst/>
              </a:rPr>
              <a:t>具有正則化效果</a:t>
            </a:r>
            <a:r>
              <a:rPr lang="en-US" altLang="zh-TW" sz="2000" b="0" dirty="0">
                <a:effectLst/>
              </a:rPr>
              <a:t>:</a:t>
            </a:r>
          </a:p>
          <a:p>
            <a:r>
              <a:rPr lang="zh-TW" altLang="en-US" sz="1400" b="0" dirty="0">
                <a:effectLst/>
              </a:rPr>
              <a:t>每個 </a:t>
            </a:r>
            <a:r>
              <a:rPr lang="en-US" altLang="zh-TW" sz="1400" b="0" dirty="0">
                <a:effectLst/>
              </a:rPr>
              <a:t>mini-batch </a:t>
            </a:r>
            <a:r>
              <a:rPr lang="zh-TW" altLang="en-US" sz="1400" b="0" dirty="0">
                <a:effectLst/>
              </a:rPr>
              <a:t>的平均值與標準差有所不同，因此其平均值與標準差會有一些小噪音，也為神經網路訓練的過程中添加了隨機噪音。</a:t>
            </a: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en-US" altLang="zh-TW" sz="1400" b="0" dirty="0">
                <a:effectLst/>
              </a:rPr>
              <a:t>Internal Covariate Shift </a:t>
            </a:r>
            <a:r>
              <a:rPr lang="zh-TW" altLang="en-US" sz="1400" b="0" dirty="0">
                <a:effectLst/>
              </a:rPr>
              <a:t>的 </a:t>
            </a:r>
            <a:r>
              <a:rPr lang="en-US" altLang="zh-TW" sz="1400" b="0" dirty="0">
                <a:effectLst/>
              </a:rPr>
              <a:t>Internal </a:t>
            </a:r>
            <a:r>
              <a:rPr lang="zh-TW" altLang="en-US" sz="1400" b="0" dirty="0">
                <a:effectLst/>
              </a:rPr>
              <a:t>是指神經網路的內部。神經網路通常會有多層，</a:t>
            </a:r>
            <a:r>
              <a:rPr lang="en-US" altLang="zh-TW" sz="1400" b="0" dirty="0">
                <a:effectLst/>
              </a:rPr>
              <a:t>Internal Covariate Shift </a:t>
            </a:r>
            <a:r>
              <a:rPr lang="zh-TW" altLang="en-US" sz="1400" b="0" dirty="0">
                <a:effectLst/>
              </a:rPr>
              <a:t>就是指神經網路內部各個層的數據分佈不一致的問題。更詳細的說明就是指神經網路的參數會隨著每一層的訓練更新，而每一次的參數更新都會使輸入數據的分佈產生變化，導致輸出的分佈改變，這個現象稱為 </a:t>
            </a:r>
            <a:r>
              <a:rPr lang="en-US" altLang="zh-TW" sz="1400" b="0" dirty="0">
                <a:effectLst/>
              </a:rPr>
              <a:t>Internal Covariate Shift (ICS)</a:t>
            </a:r>
          </a:p>
          <a:p>
            <a:pPr marL="342900" indent="-342900">
              <a:buFont typeface="Arial" panose="020B0604020202020204" pitchFamily="34" charset="0"/>
              <a:buChar char="•"/>
            </a:pPr>
            <a:r>
              <a:rPr lang="zh-TW" altLang="en-US" sz="1400" b="0" dirty="0">
                <a:effectLst/>
              </a:rPr>
              <a:t>因為每一層的參數都會受到前面所有層的參數影響，造成每層的數據分佈不一致，導致神經網路要不斷地學習新的分佈，此外這些變化隨著層數越深而越大，使得模型訓練變得困難。過去為了解決這個問題只能設定較低的學習率 </a:t>
            </a:r>
            <a:r>
              <a:rPr lang="en-US" altLang="zh-TW" sz="1400" b="0" dirty="0">
                <a:effectLst/>
              </a:rPr>
              <a:t>(learning rate)</a:t>
            </a:r>
            <a:r>
              <a:rPr lang="zh-TW" altLang="en-US" sz="1400" b="0" dirty="0">
                <a:effectLst/>
              </a:rPr>
              <a:t>，造成收斂速度過慢，而且因為每層的參數更新都會影響到後面層，因此每層更新的策略需要更謹慎</a:t>
            </a:r>
          </a:p>
          <a:p>
            <a:endParaRPr lang="zh-TW" altLang="en-US" sz="1400" dirty="0"/>
          </a:p>
        </p:txBody>
      </p:sp>
      <p:pic>
        <p:nvPicPr>
          <p:cNvPr id="4" name="圖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4128" y="1665469"/>
            <a:ext cx="3089698" cy="1800714"/>
          </a:xfrm>
          <a:prstGeom prst="rect">
            <a:avLst/>
          </a:prstGeom>
        </p:spPr>
      </p:pic>
      <p:pic>
        <p:nvPicPr>
          <p:cNvPr id="6" name="圖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4128" y="692697"/>
            <a:ext cx="3089698" cy="1873129"/>
          </a:xfrm>
          <a:prstGeom prst="rect">
            <a:avLst/>
          </a:prstGeom>
        </p:spPr>
      </p:pic>
      <p:pic>
        <p:nvPicPr>
          <p:cNvPr id="7" name="圖片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31453" y="3747509"/>
            <a:ext cx="3201541" cy="2189216"/>
          </a:xfrm>
          <a:prstGeom prst="rect">
            <a:avLst/>
          </a:prstGeom>
        </p:spPr>
      </p:pic>
    </p:spTree>
    <p:extLst>
      <p:ext uri="{BB962C8B-B14F-4D97-AF65-F5344CB8AC3E}">
        <p14:creationId xmlns:p14="http://schemas.microsoft.com/office/powerpoint/2010/main" val="161065316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模型優化之</a:t>
            </a:r>
            <a:r>
              <a:rPr lang="en-US" altLang="zh-TW" dirty="0"/>
              <a:t>Instance Normalization</a:t>
            </a:r>
            <a:endParaRPr lang="zh-TW" altLang="en-US" dirty="0"/>
          </a:p>
        </p:txBody>
      </p:sp>
      <p:sp>
        <p:nvSpPr>
          <p:cNvPr id="3" name="內容版面配置區 2"/>
          <p:cNvSpPr>
            <a:spLocks noGrp="1"/>
          </p:cNvSpPr>
          <p:nvPr>
            <p:ph idx="1"/>
          </p:nvPr>
        </p:nvSpPr>
        <p:spPr/>
        <p:txBody>
          <a:bodyPr/>
          <a:lstStyle/>
          <a:p>
            <a:r>
              <a:rPr lang="en-US" altLang="zh-TW" sz="1600" dirty="0"/>
              <a:t>IN</a:t>
            </a:r>
            <a:r>
              <a:rPr lang="zh-TW" altLang="en-US" sz="1600" dirty="0"/>
              <a:t>在計算歸一化統計量時並沒有像</a:t>
            </a:r>
            <a:r>
              <a:rPr lang="en-US" altLang="zh-TW" sz="1600" dirty="0"/>
              <a:t>BN</a:t>
            </a:r>
            <a:r>
              <a:rPr lang="zh-TW" altLang="en-US" sz="1600" dirty="0"/>
              <a:t>那樣跨樣本、單通道，也沒有像</a:t>
            </a:r>
            <a:r>
              <a:rPr lang="en-US" altLang="zh-TW" sz="1600" dirty="0"/>
              <a:t>LN</a:t>
            </a:r>
            <a:r>
              <a:rPr lang="zh-TW" altLang="en-US" sz="1600" dirty="0"/>
              <a:t>那樣單樣本、跨通道。</a:t>
            </a:r>
            <a:r>
              <a:rPr lang="en-US" altLang="zh-TW" sz="1600" dirty="0"/>
              <a:t> IN</a:t>
            </a:r>
            <a:r>
              <a:rPr lang="zh-TW" altLang="en-US" sz="1600" dirty="0"/>
              <a:t>是取的單通道，單樣本上的數據進行計算，如圖</a:t>
            </a:r>
            <a:r>
              <a:rPr lang="en-US" altLang="zh-TW" sz="1600" dirty="0"/>
              <a:t>1</a:t>
            </a:r>
            <a:r>
              <a:rPr lang="zh-TW" altLang="en-US" sz="1600" dirty="0"/>
              <a:t>最右側所示。</a:t>
            </a:r>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8058" y="1684314"/>
            <a:ext cx="7587184" cy="2592288"/>
          </a:xfrm>
          <a:prstGeom prst="rect">
            <a:avLst/>
          </a:prstGeom>
        </p:spPr>
      </p:pic>
      <p:sp>
        <p:nvSpPr>
          <p:cNvPr id="5" name="文字方塊 4"/>
          <p:cNvSpPr txBox="1"/>
          <p:nvPr/>
        </p:nvSpPr>
        <p:spPr>
          <a:xfrm>
            <a:off x="1187624" y="4061158"/>
            <a:ext cx="595035" cy="215444"/>
          </a:xfrm>
          <a:prstGeom prst="rect">
            <a:avLst/>
          </a:prstGeom>
          <a:noFill/>
        </p:spPr>
        <p:txBody>
          <a:bodyPr wrap="none" rtlCol="0">
            <a:spAutoFit/>
          </a:bodyPr>
          <a:lstStyle/>
          <a:p>
            <a:r>
              <a:rPr lang="en-US" altLang="zh-TW" sz="800" dirty="0"/>
              <a:t>N:Sample</a:t>
            </a:r>
            <a:endParaRPr lang="zh-TW" altLang="en-US" sz="800" dirty="0"/>
          </a:p>
        </p:txBody>
      </p:sp>
      <p:sp>
        <p:nvSpPr>
          <p:cNvPr id="6" name="文字方塊 5"/>
          <p:cNvSpPr txBox="1"/>
          <p:nvPr/>
        </p:nvSpPr>
        <p:spPr>
          <a:xfrm rot="18901012">
            <a:off x="2324364" y="3656163"/>
            <a:ext cx="625492" cy="215444"/>
          </a:xfrm>
          <a:prstGeom prst="rect">
            <a:avLst/>
          </a:prstGeom>
          <a:noFill/>
        </p:spPr>
        <p:txBody>
          <a:bodyPr wrap="none" rtlCol="0">
            <a:spAutoFit/>
          </a:bodyPr>
          <a:lstStyle/>
          <a:p>
            <a:r>
              <a:rPr lang="en-US" altLang="zh-TW" sz="800" dirty="0"/>
              <a:t>C: channel</a:t>
            </a:r>
            <a:endParaRPr lang="zh-TW" altLang="en-US" sz="800" dirty="0"/>
          </a:p>
        </p:txBody>
      </p:sp>
      <p:sp>
        <p:nvSpPr>
          <p:cNvPr id="7" name="文字方塊 6"/>
          <p:cNvSpPr txBox="1"/>
          <p:nvPr/>
        </p:nvSpPr>
        <p:spPr>
          <a:xfrm rot="16200000">
            <a:off x="429780" y="2872735"/>
            <a:ext cx="579005" cy="215444"/>
          </a:xfrm>
          <a:prstGeom prst="rect">
            <a:avLst/>
          </a:prstGeom>
          <a:noFill/>
        </p:spPr>
        <p:txBody>
          <a:bodyPr wrap="none" rtlCol="0">
            <a:spAutoFit/>
          </a:bodyPr>
          <a:lstStyle/>
          <a:p>
            <a:r>
              <a:rPr lang="en-US" altLang="zh-TW" sz="800" dirty="0"/>
              <a:t>F: feature</a:t>
            </a:r>
            <a:endParaRPr lang="zh-TW" altLang="en-US" sz="800" dirty="0"/>
          </a:p>
        </p:txBody>
      </p:sp>
      <p:pic>
        <p:nvPicPr>
          <p:cNvPr id="8" name="圖片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82658" y="4270800"/>
            <a:ext cx="5021589" cy="2657921"/>
          </a:xfrm>
          <a:prstGeom prst="rect">
            <a:avLst/>
          </a:prstGeom>
        </p:spPr>
      </p:pic>
    </p:spTree>
    <p:extLst>
      <p:ext uri="{BB962C8B-B14F-4D97-AF65-F5344CB8AC3E}">
        <p14:creationId xmlns:p14="http://schemas.microsoft.com/office/powerpoint/2010/main" val="43993141"/>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Fully Connected</a:t>
            </a:r>
            <a:endParaRPr lang="zh-TW" altLang="en-US" dirty="0"/>
          </a:p>
        </p:txBody>
      </p:sp>
      <p:sp>
        <p:nvSpPr>
          <p:cNvPr id="3" name="內容版面配置區 2"/>
          <p:cNvSpPr>
            <a:spLocks noGrp="1"/>
          </p:cNvSpPr>
          <p:nvPr>
            <p:ph idx="1"/>
          </p:nvPr>
        </p:nvSpPr>
        <p:spPr>
          <a:xfrm>
            <a:off x="179388" y="1584097"/>
            <a:ext cx="8264525" cy="5040312"/>
          </a:xfrm>
        </p:spPr>
        <p:txBody>
          <a:bodyPr/>
          <a:lstStyle/>
          <a:p>
            <a:r>
              <a:rPr lang="zh-TW" altLang="en-US" dirty="0"/>
              <a:t>這邊的全連接層將前一層的輸出做平坦化（</a:t>
            </a:r>
            <a:r>
              <a:rPr lang="en-US" altLang="zh-TW" dirty="0"/>
              <a:t>Flatten</a:t>
            </a:r>
            <a:r>
              <a:rPr lang="zh-TW" altLang="en-US" dirty="0"/>
              <a:t>）攤平合併到一個大向量內，之後接到傳統的</a:t>
            </a:r>
            <a:r>
              <a:rPr lang="en-US" altLang="zh-TW" dirty="0"/>
              <a:t>ANN (</a:t>
            </a:r>
            <a:r>
              <a:rPr lang="en-US" altLang="zh-TW" b="0" dirty="0">
                <a:effectLst/>
              </a:rPr>
              <a:t>Artificial Neural Network</a:t>
            </a:r>
            <a:r>
              <a:rPr lang="en-US" altLang="zh-TW" dirty="0"/>
              <a:t>)</a:t>
            </a:r>
            <a:endParaRPr lang="zh-TW" altLang="en-US" dirty="0"/>
          </a:p>
        </p:txBody>
      </p:sp>
      <p:pic>
        <p:nvPicPr>
          <p:cNvPr id="1026" name="Picture 2" descr="https://ithelp.ithome.com.tw/upload/images/20181025/20112540qdK9acTxJx.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1252" y="3140968"/>
            <a:ext cx="7540992"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2518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a:t>
            </a:r>
            <a:r>
              <a:rPr lang="en-US" altLang="zh-TW" b="0" dirty="0" err="1"/>
              <a:t>ImageNet】</a:t>
            </a:r>
            <a:r>
              <a:rPr lang="en-US" altLang="zh-TW" sz="1600" dirty="0" err="1">
                <a:hlinkClick r:id="rId2"/>
              </a:rPr>
              <a:t>http</a:t>
            </a:r>
            <a:r>
              <a:rPr lang="en-US" altLang="zh-TW" sz="1600" dirty="0">
                <a:hlinkClick r:id="rId2"/>
              </a:rPr>
              <a:t>://www.image-net.org/challenges/LSVRC/ </a:t>
            </a:r>
            <a:endParaRPr lang="zh-TW" altLang="en-US" dirty="0"/>
          </a:p>
        </p:txBody>
      </p:sp>
      <p:sp>
        <p:nvSpPr>
          <p:cNvPr id="3" name="內容版面配置區 2"/>
          <p:cNvSpPr>
            <a:spLocks noGrp="1"/>
          </p:cNvSpPr>
          <p:nvPr>
            <p:ph idx="1"/>
          </p:nvPr>
        </p:nvSpPr>
        <p:spPr>
          <a:xfrm>
            <a:off x="179388" y="1153791"/>
            <a:ext cx="9145140" cy="5515570"/>
          </a:xfrm>
        </p:spPr>
        <p:txBody>
          <a:bodyPr/>
          <a:lstStyle/>
          <a:p>
            <a:pPr marL="285750" indent="-285750" algn="l">
              <a:buFont typeface="Arial" panose="020B0604020202020204" pitchFamily="34" charset="0"/>
              <a:buChar char="•"/>
            </a:pPr>
            <a:r>
              <a:rPr lang="en-US" altLang="zh-CN" sz="1800" b="0" dirty="0">
                <a:effectLst/>
              </a:rPr>
              <a:t>ImageNet </a:t>
            </a:r>
            <a:r>
              <a:rPr lang="zh-CN" altLang="en-US" sz="1800" b="0" dirty="0">
                <a:effectLst/>
              </a:rPr>
              <a:t>可以說是電腦視覺研究人員進行大規模物體識別和檢測時，最先想到的視覺大資料來源。</a:t>
            </a:r>
            <a:r>
              <a:rPr lang="en-US" altLang="zh-CN" sz="1800" b="0" dirty="0">
                <a:effectLst/>
              </a:rPr>
              <a:t>ImageNet </a:t>
            </a:r>
            <a:r>
              <a:rPr lang="zh-CN" altLang="en-US" sz="1800" b="0" dirty="0">
                <a:effectLst/>
              </a:rPr>
              <a:t>資料集最初由斯坦福大學李飛飛等人在 </a:t>
            </a:r>
            <a:r>
              <a:rPr lang="en-US" altLang="zh-CN" sz="1800" b="0" dirty="0">
                <a:effectLst/>
              </a:rPr>
              <a:t>CVPR 2009 </a:t>
            </a:r>
            <a:r>
              <a:rPr lang="zh-CN" altLang="en-US" sz="1800" b="0" dirty="0">
                <a:effectLst/>
              </a:rPr>
              <a:t>的一篇論文中推出，並被用於替代 </a:t>
            </a:r>
            <a:r>
              <a:rPr lang="en-US" altLang="zh-CN" sz="1800" b="0" dirty="0">
                <a:effectLst/>
              </a:rPr>
              <a:t>PASCAL </a:t>
            </a:r>
            <a:r>
              <a:rPr lang="zh-CN" altLang="en-US" sz="1800" b="0" dirty="0">
                <a:effectLst/>
              </a:rPr>
              <a:t>資料集（後者在資料規模和多樣性上都不如 </a:t>
            </a:r>
            <a:r>
              <a:rPr lang="en-US" altLang="zh-CN" sz="1800" b="0" dirty="0">
                <a:effectLst/>
              </a:rPr>
              <a:t>ImageNet</a:t>
            </a:r>
            <a:r>
              <a:rPr lang="zh-CN" altLang="en-US" sz="1800" b="0" dirty="0">
                <a:effectLst/>
              </a:rPr>
              <a:t>）和 </a:t>
            </a:r>
            <a:r>
              <a:rPr lang="en-US" altLang="zh-CN" sz="1800" b="0" dirty="0" err="1">
                <a:effectLst/>
              </a:rPr>
              <a:t>LabelMe</a:t>
            </a:r>
            <a:r>
              <a:rPr lang="en-US" altLang="zh-CN" sz="1800" b="0" dirty="0">
                <a:effectLst/>
              </a:rPr>
              <a:t> </a:t>
            </a:r>
            <a:r>
              <a:rPr lang="zh-CN" altLang="en-US" sz="1800" b="0" dirty="0">
                <a:effectLst/>
              </a:rPr>
              <a:t>資料集（在標準化上不如 </a:t>
            </a:r>
            <a:r>
              <a:rPr lang="en-US" altLang="zh-CN" sz="1800" b="0" dirty="0">
                <a:effectLst/>
              </a:rPr>
              <a:t>ImageNet</a:t>
            </a:r>
            <a:r>
              <a:rPr lang="zh-CN" altLang="en-US" sz="1800" b="0" dirty="0">
                <a:effectLst/>
              </a:rPr>
              <a:t>）。 </a:t>
            </a:r>
            <a:endParaRPr lang="en-US" altLang="zh-CN" sz="1800" b="0" dirty="0">
              <a:effectLst/>
            </a:endParaRPr>
          </a:p>
          <a:p>
            <a:pPr marL="285750" indent="-285750" algn="l">
              <a:buFont typeface="Arial" panose="020B0604020202020204" pitchFamily="34" charset="0"/>
              <a:buChar char="•"/>
            </a:pPr>
            <a:endParaRPr lang="en-US" altLang="zh-CN" sz="1800" b="0" dirty="0">
              <a:effectLst/>
            </a:endParaRPr>
          </a:p>
          <a:p>
            <a:pPr marL="285750" indent="-285750" algn="l">
              <a:buFont typeface="Arial" panose="020B0604020202020204" pitchFamily="34" charset="0"/>
              <a:buChar char="•"/>
            </a:pPr>
            <a:r>
              <a:rPr lang="en-US" altLang="zh-CN" sz="1800" b="0" dirty="0">
                <a:effectLst/>
              </a:rPr>
              <a:t>ImageNet </a:t>
            </a:r>
            <a:r>
              <a:rPr lang="zh-CN" altLang="en-US" sz="1800" b="0" dirty="0">
                <a:effectLst/>
              </a:rPr>
              <a:t>專案是一個用於物體物件識別檢索大型視覺資料庫。截止</a:t>
            </a:r>
            <a:r>
              <a:rPr lang="en-US" altLang="zh-CN" sz="1800" b="0" dirty="0">
                <a:effectLst/>
              </a:rPr>
              <a:t>2016</a:t>
            </a:r>
            <a:r>
              <a:rPr lang="zh-CN" altLang="en-US" sz="1800" b="0" dirty="0">
                <a:effectLst/>
              </a:rPr>
              <a:t>年，</a:t>
            </a:r>
            <a:r>
              <a:rPr lang="en-US" altLang="zh-CN" sz="1800" b="0" dirty="0">
                <a:effectLst/>
              </a:rPr>
              <a:t>ImageNet </a:t>
            </a:r>
            <a:r>
              <a:rPr lang="zh-CN" altLang="en-US" sz="1800" b="0" dirty="0">
                <a:effectLst/>
              </a:rPr>
              <a:t>已經對超過一千萬個圖像進行手動注釋，標記圖像的類別。在至少一百萬張圖像中還提供了邊界框。</a:t>
            </a:r>
            <a:endParaRPr lang="en-US" altLang="zh-CN" sz="1800" b="0" dirty="0">
              <a:effectLst/>
            </a:endParaRPr>
          </a:p>
          <a:p>
            <a:pPr marL="285750" indent="-285750" algn="l">
              <a:buFont typeface="Arial" panose="020B0604020202020204" pitchFamily="34" charset="0"/>
              <a:buChar char="•"/>
            </a:pPr>
            <a:endParaRPr lang="zh-CN" altLang="en-US" sz="1800" b="0" dirty="0">
              <a:effectLst/>
            </a:endParaRPr>
          </a:p>
          <a:p>
            <a:pPr marL="285750" indent="-285750" algn="l">
              <a:buFont typeface="Arial" panose="020B0604020202020204" pitchFamily="34" charset="0"/>
              <a:buChar char="•"/>
            </a:pPr>
            <a:r>
              <a:rPr lang="zh-CN" altLang="en-US" sz="1800" b="0" dirty="0">
                <a:effectLst/>
              </a:rPr>
              <a:t>自</a:t>
            </a:r>
            <a:r>
              <a:rPr lang="en-US" altLang="zh-CN" sz="1800" b="0" dirty="0">
                <a:effectLst/>
              </a:rPr>
              <a:t>2010~2017</a:t>
            </a:r>
            <a:r>
              <a:rPr lang="zh-CN" altLang="en-US" sz="1800" b="0" dirty="0">
                <a:effectLst/>
              </a:rPr>
              <a:t>，</a:t>
            </a:r>
            <a:r>
              <a:rPr lang="en-US" altLang="zh-CN" sz="1800" b="0" dirty="0">
                <a:effectLst/>
              </a:rPr>
              <a:t>ImageNet </a:t>
            </a:r>
            <a:r>
              <a:rPr lang="zh-CN" altLang="en-US" sz="1800" b="0" dirty="0">
                <a:effectLst/>
              </a:rPr>
              <a:t>舉辦一年一度的軟體競賽，叫做（</a:t>
            </a:r>
            <a:r>
              <a:rPr lang="en-US" altLang="zh-CN" sz="1800" b="0" dirty="0">
                <a:effectLst/>
              </a:rPr>
              <a:t>ImageNet Large Scale Visual Recognition Challenge, ILSVRC)</a:t>
            </a:r>
            <a:r>
              <a:rPr lang="zh-CN" altLang="en-US" sz="1800" b="0" dirty="0">
                <a:effectLst/>
              </a:rPr>
              <a:t>。主要內容是通過演算法程式實現正確分類和探測識別物體與場景，評價標準就是</a:t>
            </a:r>
            <a:r>
              <a:rPr lang="en-US" altLang="zh-CN" sz="1800" b="0" dirty="0">
                <a:effectLst/>
              </a:rPr>
              <a:t>Top-5 </a:t>
            </a:r>
            <a:r>
              <a:rPr lang="zh-CN" altLang="en-US" sz="1800" b="0" dirty="0">
                <a:effectLst/>
              </a:rPr>
              <a:t>錯誤率。</a:t>
            </a:r>
            <a:r>
              <a:rPr lang="en-US" altLang="zh-CN" sz="1000" b="0" dirty="0">
                <a:effectLst/>
              </a:rPr>
              <a:t>https://www.image-net.org/challenges/LSVRC/index.php</a:t>
            </a:r>
            <a:br>
              <a:rPr lang="zh-CN" altLang="en-US" sz="1800" b="0" dirty="0">
                <a:effectLst/>
              </a:rPr>
            </a:br>
            <a:endParaRPr lang="zh-CN" altLang="en-US" sz="1800" b="0" dirty="0">
              <a:effectLst/>
            </a:endParaRPr>
          </a:p>
          <a:p>
            <a:pPr algn="l"/>
            <a:r>
              <a:rPr lang="en-US" altLang="zh-CN" sz="1100" b="0" dirty="0">
                <a:solidFill>
                  <a:schemeClr val="tx1"/>
                </a:solidFill>
                <a:effectLst/>
              </a:rPr>
              <a:t>Top-5</a:t>
            </a:r>
            <a:r>
              <a:rPr lang="zh-CN" altLang="en-US" sz="1100" b="0" dirty="0">
                <a:solidFill>
                  <a:schemeClr val="tx1"/>
                </a:solidFill>
                <a:effectLst/>
              </a:rPr>
              <a:t>錯誤率</a:t>
            </a:r>
            <a:r>
              <a:rPr lang="en-US" altLang="zh-CN" sz="1100" b="0" dirty="0">
                <a:solidFill>
                  <a:schemeClr val="tx1"/>
                </a:solidFill>
                <a:effectLst/>
              </a:rPr>
              <a:t>: </a:t>
            </a:r>
            <a:r>
              <a:rPr lang="zh-CN" altLang="en-US" sz="1100" b="0" dirty="0">
                <a:solidFill>
                  <a:schemeClr val="tx1"/>
                </a:solidFill>
                <a:effectLst/>
              </a:rPr>
              <a:t>即對一個圖片，如果</a:t>
            </a:r>
            <a:r>
              <a:rPr lang="zh-TW" altLang="en-US" sz="1100" b="0" dirty="0">
                <a:solidFill>
                  <a:schemeClr val="tx1"/>
                </a:solidFill>
                <a:effectLst/>
              </a:rPr>
              <a:t>最可能機</a:t>
            </a:r>
            <a:r>
              <a:rPr lang="zh-CN" altLang="en-US" sz="1100" b="0" dirty="0">
                <a:solidFill>
                  <a:schemeClr val="tx1"/>
                </a:solidFill>
                <a:effectLst/>
              </a:rPr>
              <a:t>率前五</a:t>
            </a:r>
            <a:r>
              <a:rPr lang="zh-TW" altLang="en-US" sz="1100" b="0" dirty="0">
                <a:solidFill>
                  <a:schemeClr val="tx1"/>
                </a:solidFill>
                <a:effectLst/>
              </a:rPr>
              <a:t>項</a:t>
            </a:r>
            <a:r>
              <a:rPr lang="zh-CN" altLang="en-US" sz="1100" b="0" dirty="0">
                <a:solidFill>
                  <a:schemeClr val="tx1"/>
                </a:solidFill>
                <a:effectLst/>
              </a:rPr>
              <a:t>中包含正確答案，即認為正確。</a:t>
            </a:r>
          </a:p>
          <a:p>
            <a:pPr algn="l"/>
            <a:r>
              <a:rPr lang="en-US" altLang="zh-CN" sz="1100" b="0" dirty="0">
                <a:solidFill>
                  <a:schemeClr val="tx1"/>
                </a:solidFill>
                <a:effectLst/>
              </a:rPr>
              <a:t>Top-1</a:t>
            </a:r>
            <a:r>
              <a:rPr lang="zh-CN" altLang="en-US" sz="1100" b="0" dirty="0">
                <a:solidFill>
                  <a:schemeClr val="tx1"/>
                </a:solidFill>
                <a:effectLst/>
              </a:rPr>
              <a:t>錯誤率</a:t>
            </a:r>
            <a:r>
              <a:rPr lang="en-US" altLang="zh-CN" sz="1100" b="0" dirty="0">
                <a:solidFill>
                  <a:schemeClr val="tx1"/>
                </a:solidFill>
                <a:effectLst/>
              </a:rPr>
              <a:t>: </a:t>
            </a:r>
            <a:r>
              <a:rPr lang="zh-CN" altLang="en-US" sz="1100" b="0" dirty="0">
                <a:solidFill>
                  <a:schemeClr val="tx1"/>
                </a:solidFill>
                <a:effectLst/>
              </a:rPr>
              <a:t>即對一個圖片，如果</a:t>
            </a:r>
            <a:r>
              <a:rPr lang="zh-TW" altLang="en-US" sz="1100" b="0" dirty="0">
                <a:solidFill>
                  <a:schemeClr val="tx1"/>
                </a:solidFill>
                <a:effectLst/>
              </a:rPr>
              <a:t>機</a:t>
            </a:r>
            <a:r>
              <a:rPr lang="zh-CN" altLang="en-US" sz="1100" b="0" dirty="0">
                <a:solidFill>
                  <a:schemeClr val="tx1"/>
                </a:solidFill>
                <a:effectLst/>
              </a:rPr>
              <a:t>率最大的是正確答案，才認為正確。</a:t>
            </a:r>
            <a:endParaRPr lang="en-US" altLang="zh-CN" sz="1100" b="0" dirty="0">
              <a:solidFill>
                <a:schemeClr val="tx1"/>
              </a:solidFill>
              <a:effectLst/>
            </a:endParaRPr>
          </a:p>
          <a:p>
            <a:pPr algn="l"/>
            <a:endParaRPr lang="en-US" altLang="zh-CN" sz="1800" b="0" dirty="0">
              <a:effectLst/>
            </a:endParaRPr>
          </a:p>
          <a:p>
            <a:pPr algn="l"/>
            <a:r>
              <a:rPr lang="en-US" altLang="zh-CN" sz="1400" b="0" dirty="0">
                <a:effectLst/>
              </a:rPr>
              <a:t>2017 </a:t>
            </a:r>
            <a:r>
              <a:rPr lang="zh-CN" altLang="en-US" sz="1400" b="0" dirty="0">
                <a:effectLst/>
              </a:rPr>
              <a:t>年 </a:t>
            </a:r>
            <a:r>
              <a:rPr lang="en-US" altLang="zh-CN" sz="1400" b="0" dirty="0">
                <a:effectLst/>
              </a:rPr>
              <a:t>7 </a:t>
            </a:r>
            <a:r>
              <a:rPr lang="zh-CN" altLang="en-US" sz="1400" b="0" dirty="0">
                <a:effectLst/>
              </a:rPr>
              <a:t>月 </a:t>
            </a:r>
            <a:r>
              <a:rPr lang="en-US" altLang="zh-CN" sz="1400" b="0" dirty="0">
                <a:effectLst/>
              </a:rPr>
              <a:t>18 </a:t>
            </a:r>
            <a:r>
              <a:rPr lang="zh-CN" altLang="en-US" sz="1400" b="0" dirty="0">
                <a:effectLst/>
              </a:rPr>
              <a:t>日，</a:t>
            </a:r>
            <a:r>
              <a:rPr lang="en-US" altLang="zh-CN" sz="1400" b="0" dirty="0">
                <a:effectLst/>
              </a:rPr>
              <a:t>ImageNet </a:t>
            </a:r>
            <a:r>
              <a:rPr lang="zh-CN" altLang="en-US" sz="1400" b="0" dirty="0">
                <a:effectLst/>
              </a:rPr>
              <a:t>最後一屆挑戰賽成績已經公佈，多個國內院校和企業在各個比賽項目上取得了非常不錯的成績。據官網信息，在 </a:t>
            </a:r>
            <a:r>
              <a:rPr lang="en-US" altLang="zh-CN" sz="1400" b="0" dirty="0">
                <a:effectLst/>
              </a:rPr>
              <a:t>CVPR 2017 </a:t>
            </a:r>
            <a:r>
              <a:rPr lang="zh-CN" altLang="en-US" sz="1400" b="0" dirty="0">
                <a:effectLst/>
              </a:rPr>
              <a:t>期間也會有一場 </a:t>
            </a:r>
            <a:r>
              <a:rPr lang="en-US" altLang="zh-CN" sz="1400" b="0" dirty="0">
                <a:effectLst/>
              </a:rPr>
              <a:t>Workshop </a:t>
            </a:r>
            <a:r>
              <a:rPr lang="zh-CN" altLang="en-US" sz="1400" b="0" dirty="0">
                <a:effectLst/>
              </a:rPr>
              <a:t>以紀念 </a:t>
            </a:r>
            <a:r>
              <a:rPr lang="en-US" altLang="zh-CN" sz="1400" b="0" dirty="0">
                <a:effectLst/>
              </a:rPr>
              <a:t>ImageNet </a:t>
            </a:r>
            <a:r>
              <a:rPr lang="zh-CN" altLang="en-US" sz="1400" b="0" dirty="0">
                <a:effectLst/>
              </a:rPr>
              <a:t>挑戰賽。當地時間 </a:t>
            </a:r>
            <a:r>
              <a:rPr lang="en-US" altLang="zh-CN" sz="1400" b="0" dirty="0">
                <a:effectLst/>
              </a:rPr>
              <a:t>7 </a:t>
            </a:r>
            <a:r>
              <a:rPr lang="zh-CN" altLang="en-US" sz="1400" b="0" dirty="0">
                <a:effectLst/>
              </a:rPr>
              <a:t>月 </a:t>
            </a:r>
            <a:r>
              <a:rPr lang="en-US" altLang="zh-CN" sz="1400" b="0" dirty="0">
                <a:effectLst/>
              </a:rPr>
              <a:t>26 </a:t>
            </a:r>
            <a:r>
              <a:rPr lang="zh-CN" altLang="en-US" sz="1400" b="0" dirty="0">
                <a:effectLst/>
              </a:rPr>
              <a:t>日，李飛飛與 </a:t>
            </a:r>
            <a:r>
              <a:rPr lang="en-US" altLang="zh-CN" sz="1400" b="0" dirty="0" err="1">
                <a:effectLst/>
              </a:rPr>
              <a:t>Jia</a:t>
            </a:r>
            <a:r>
              <a:rPr lang="en-US" altLang="zh-CN" sz="1400" b="0" dirty="0">
                <a:effectLst/>
              </a:rPr>
              <a:t> Deng </a:t>
            </a:r>
            <a:r>
              <a:rPr lang="zh-CN" altLang="en-US" sz="1400" b="0" dirty="0">
                <a:effectLst/>
              </a:rPr>
              <a:t>在 </a:t>
            </a:r>
            <a:r>
              <a:rPr lang="en-US" altLang="zh-CN" sz="1400" b="0" dirty="0">
                <a:effectLst/>
              </a:rPr>
              <a:t>ImageNet Workshop </a:t>
            </a:r>
            <a:r>
              <a:rPr lang="zh-CN" altLang="en-US" sz="1400" b="0" dirty="0">
                <a:effectLst/>
              </a:rPr>
              <a:t>上做主題演講，對 </a:t>
            </a:r>
            <a:r>
              <a:rPr lang="en-US" altLang="zh-CN" sz="1400" b="0" dirty="0">
                <a:effectLst/>
              </a:rPr>
              <a:t>8 </a:t>
            </a:r>
            <a:r>
              <a:rPr lang="zh-CN" altLang="en-US" sz="1400" b="0" dirty="0">
                <a:effectLst/>
              </a:rPr>
              <a:t>年的 </a:t>
            </a:r>
            <a:r>
              <a:rPr lang="en-US" altLang="zh-CN" sz="1400" b="0" dirty="0">
                <a:effectLst/>
              </a:rPr>
              <a:t>ImageNet </a:t>
            </a:r>
            <a:r>
              <a:rPr lang="zh-CN" altLang="en-US" sz="1400" b="0" dirty="0">
                <a:effectLst/>
              </a:rPr>
              <a:t>挑戰賽歷史進行了總結，並宣佈之後的 </a:t>
            </a:r>
            <a:r>
              <a:rPr lang="en-US" altLang="zh-CN" sz="1400" b="0" dirty="0">
                <a:effectLst/>
              </a:rPr>
              <a:t>ImageNet </a:t>
            </a:r>
            <a:r>
              <a:rPr lang="zh-CN" altLang="en-US" sz="1400" b="0" dirty="0">
                <a:effectLst/>
              </a:rPr>
              <a:t>挑戰賽將轉由 </a:t>
            </a:r>
            <a:r>
              <a:rPr lang="en-US" altLang="zh-CN" sz="1400" b="0" dirty="0" err="1">
                <a:effectLst/>
              </a:rPr>
              <a:t>Kaggle</a:t>
            </a:r>
            <a:r>
              <a:rPr lang="en-US" altLang="zh-CN" sz="1400" b="0" dirty="0">
                <a:effectLst/>
              </a:rPr>
              <a:t> </a:t>
            </a:r>
            <a:r>
              <a:rPr lang="zh-CN" altLang="en-US" sz="1400" b="0" dirty="0">
                <a:effectLst/>
              </a:rPr>
              <a:t>主辦。</a:t>
            </a:r>
            <a:endParaRPr lang="zh-CN" altLang="en-US" sz="1100" b="0" dirty="0">
              <a:effectLst/>
            </a:endParaRPr>
          </a:p>
          <a:p>
            <a:pPr algn="l"/>
            <a:br>
              <a:rPr lang="zh-CN" altLang="en-US" sz="1100" dirty="0"/>
            </a:br>
            <a:endParaRPr lang="zh-TW" altLang="en-US" sz="1100" dirty="0"/>
          </a:p>
        </p:txBody>
      </p:sp>
    </p:spTree>
    <p:extLst>
      <p:ext uri="{BB962C8B-B14F-4D97-AF65-F5344CB8AC3E}">
        <p14:creationId xmlns:p14="http://schemas.microsoft.com/office/powerpoint/2010/main" val="3706771249"/>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dirty="0"/>
              <a:t>全連接層（</a:t>
            </a:r>
            <a:r>
              <a:rPr lang="en-US" altLang="zh-TW" dirty="0"/>
              <a:t>Fully Connected Layer</a:t>
            </a:r>
            <a:r>
              <a:rPr lang="zh-TW" altLang="en-US" dirty="0"/>
              <a:t>）起到分類任務的作用，而前面的層充當特徵提取器，整個 </a:t>
            </a:r>
            <a:r>
              <a:rPr lang="en-US" altLang="zh-TW" dirty="0"/>
              <a:t>CNN </a:t>
            </a:r>
            <a:r>
              <a:rPr lang="zh-TW" altLang="en-US" dirty="0"/>
              <a:t>的流程如下圖：</a:t>
            </a:r>
          </a:p>
        </p:txBody>
      </p:sp>
      <p:pic>
        <p:nvPicPr>
          <p:cNvPr id="4" name="圖片 3"/>
          <p:cNvPicPr>
            <a:picLocks noChangeAspect="1"/>
          </p:cNvPicPr>
          <p:nvPr/>
        </p:nvPicPr>
        <p:blipFill>
          <a:blip r:embed="rId2"/>
          <a:stretch>
            <a:fillRect/>
          </a:stretch>
        </p:blipFill>
        <p:spPr>
          <a:xfrm>
            <a:off x="467544" y="2852936"/>
            <a:ext cx="8477404" cy="2248867"/>
          </a:xfrm>
          <a:prstGeom prst="rect">
            <a:avLst/>
          </a:prstGeom>
        </p:spPr>
      </p:pic>
      <p:sp>
        <p:nvSpPr>
          <p:cNvPr id="6" name="左大括弧 5"/>
          <p:cNvSpPr/>
          <p:nvPr/>
        </p:nvSpPr>
        <p:spPr>
          <a:xfrm rot="5400000">
            <a:off x="2699792" y="-243408"/>
            <a:ext cx="648072" cy="540060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2271170937"/>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solidFill>
                  <a:srgbClr val="7030A0"/>
                </a:solidFill>
              </a:rPr>
              <a:t>Dense</a:t>
            </a:r>
            <a:r>
              <a:rPr lang="en-US" altLang="zh-TW" dirty="0"/>
              <a:t> neural network</a:t>
            </a:r>
            <a:r>
              <a:rPr lang="en-US" altLang="zh-TW" b="0" dirty="0"/>
              <a:t> (DNN)</a:t>
            </a:r>
            <a:endParaRPr lang="zh-TW" altLang="en-US" dirty="0"/>
          </a:p>
        </p:txBody>
      </p:sp>
      <p:sp>
        <p:nvSpPr>
          <p:cNvPr id="3" name="內容版面配置區 2"/>
          <p:cNvSpPr>
            <a:spLocks noGrp="1"/>
          </p:cNvSpPr>
          <p:nvPr>
            <p:ph idx="1"/>
          </p:nvPr>
        </p:nvSpPr>
        <p:spPr>
          <a:xfrm>
            <a:off x="179388" y="1153791"/>
            <a:ext cx="8785100" cy="5040312"/>
          </a:xfrm>
        </p:spPr>
        <p:txBody>
          <a:bodyPr/>
          <a:lstStyle/>
          <a:p>
            <a:r>
              <a:rPr lang="en-US" altLang="zh-TW" sz="1800" b="0" dirty="0">
                <a:effectLst/>
              </a:rPr>
              <a:t>This is the simplest neural network for classifying images. It is made of "neurons" arranged in layers. </a:t>
            </a:r>
          </a:p>
          <a:p>
            <a:r>
              <a:rPr lang="en-US" altLang="zh-TW" sz="1800" b="0" dirty="0">
                <a:effectLst/>
              </a:rPr>
              <a:t>The first layer processes input data and feeds its outputs into other layers. </a:t>
            </a:r>
          </a:p>
          <a:p>
            <a:r>
              <a:rPr lang="en-US" altLang="zh-TW" sz="1800" b="0" dirty="0">
                <a:effectLst/>
              </a:rPr>
              <a:t>It is called "</a:t>
            </a:r>
            <a:r>
              <a:rPr lang="en-US" altLang="zh-TW" sz="1800" b="0" dirty="0">
                <a:solidFill>
                  <a:srgbClr val="FF0000"/>
                </a:solidFill>
                <a:effectLst/>
              </a:rPr>
              <a:t>dense</a:t>
            </a:r>
            <a:r>
              <a:rPr lang="en-US" altLang="zh-TW" sz="1800" b="0" dirty="0">
                <a:effectLst/>
              </a:rPr>
              <a:t>" because each neuron is connected to all the neurons (fully connected ) in the previous layer.</a:t>
            </a:r>
            <a:endParaRPr lang="zh-TW" altLang="en-US" sz="1800" dirty="0"/>
          </a:p>
        </p:txBody>
      </p:sp>
      <p:pic>
        <p:nvPicPr>
          <p:cNvPr id="1028" name="Picture 4" descr="https://lh6.googleusercontent.com/eZH8QIod6Ox7rXZHxuFdn8sO1xKwvQijFhbvDJvA3IInuHoLns_jhSnu3IC7Z_zun4hoY0sc7qMtRoo0QoHuvV3b34HmAisP44O2isb0MjXA2G7KcDJAM6zbpsDyiwESvtq33rsw"/>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95736" y="2492896"/>
            <a:ext cx="6457238" cy="4159393"/>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253460" y="116632"/>
            <a:ext cx="2678938" cy="461665"/>
          </a:xfrm>
          <a:prstGeom prst="rect">
            <a:avLst/>
          </a:prstGeom>
          <a:noFill/>
        </p:spPr>
        <p:txBody>
          <a:bodyPr wrap="none" rtlCol="0">
            <a:spAutoFit/>
          </a:bodyPr>
          <a:lstStyle/>
          <a:p>
            <a:r>
              <a:rPr lang="en-US" altLang="zh-TW" dirty="0">
                <a:solidFill>
                  <a:srgbClr val="7030A0"/>
                </a:solidFill>
              </a:rPr>
              <a:t>Fully connected </a:t>
            </a:r>
            <a:r>
              <a:rPr lang="en-US" altLang="zh-TW" dirty="0"/>
              <a:t>NN</a:t>
            </a:r>
            <a:endParaRPr lang="zh-TW" altLang="en-US" dirty="0"/>
          </a:p>
        </p:txBody>
      </p:sp>
    </p:spTree>
    <p:extLst>
      <p:ext uri="{BB962C8B-B14F-4D97-AF65-F5344CB8AC3E}">
        <p14:creationId xmlns:p14="http://schemas.microsoft.com/office/powerpoint/2010/main" val="172509161"/>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Activation function</a:t>
            </a:r>
            <a:endParaRPr lang="zh-TW" altLang="en-US" dirty="0"/>
          </a:p>
        </p:txBody>
      </p:sp>
      <p:sp>
        <p:nvSpPr>
          <p:cNvPr id="5" name="文字版面配置區 4"/>
          <p:cNvSpPr>
            <a:spLocks noGrp="1"/>
          </p:cNvSpPr>
          <p:nvPr>
            <p:ph type="body" idx="1"/>
          </p:nvPr>
        </p:nvSpPr>
        <p:spPr/>
        <p:txBody>
          <a:bodyPr/>
          <a:lstStyle/>
          <a:p>
            <a:r>
              <a:rPr lang="zh-TW" altLang="en-US" dirty="0"/>
              <a:t>激活函數 </a:t>
            </a:r>
            <a:r>
              <a:rPr lang="en-US" altLang="zh-TW" dirty="0"/>
              <a:t>(</a:t>
            </a:r>
            <a:r>
              <a:rPr lang="zh-TW" altLang="en-US" dirty="0"/>
              <a:t>啓動函數</a:t>
            </a:r>
            <a:r>
              <a:rPr lang="en-US" altLang="zh-TW" dirty="0"/>
              <a:t>)</a:t>
            </a:r>
            <a:endParaRPr lang="zh-TW" altLang="en-US" dirty="0"/>
          </a:p>
        </p:txBody>
      </p:sp>
    </p:spTree>
    <p:extLst>
      <p:ext uri="{BB962C8B-B14F-4D97-AF65-F5344CB8AC3E}">
        <p14:creationId xmlns:p14="http://schemas.microsoft.com/office/powerpoint/2010/main" val="81969344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Neurons, activations, RELU</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TW" sz="2000" dirty="0"/>
              <a:t>"</a:t>
            </a:r>
            <a:r>
              <a:rPr lang="zh-TW" altLang="en-US" sz="2000" dirty="0"/>
              <a:t>神經元</a:t>
            </a:r>
            <a:r>
              <a:rPr lang="en-US" altLang="zh-TW" sz="2000" dirty="0"/>
              <a:t>"</a:t>
            </a:r>
            <a:r>
              <a:rPr lang="zh-TW" altLang="en-US" sz="2000" dirty="0"/>
              <a:t>計算其所有輸入的加權和，並添加一個名為“ </a:t>
            </a:r>
            <a:r>
              <a:rPr lang="en-US" altLang="zh-TW" sz="2000" dirty="0"/>
              <a:t>bias </a:t>
            </a:r>
            <a:r>
              <a:rPr lang="zh-TW" altLang="en-US" sz="2000" dirty="0"/>
              <a:t>偏差</a:t>
            </a:r>
            <a:r>
              <a:rPr lang="en-US" altLang="zh-TW" sz="2000" dirty="0"/>
              <a:t>”</a:t>
            </a:r>
            <a:r>
              <a:rPr lang="zh-TW" altLang="en-US" sz="2000" dirty="0"/>
              <a:t>的值，其加總結果將通過所謂的“激活函數”。 </a:t>
            </a:r>
            <a:endParaRPr lang="en-US" altLang="zh-TW" sz="2000" dirty="0"/>
          </a:p>
          <a:p>
            <a:pPr marL="342900" indent="-342900">
              <a:buFont typeface="Arial" panose="020B0604020202020204" pitchFamily="34" charset="0"/>
              <a:buChar char="•"/>
            </a:pPr>
            <a:r>
              <a:rPr lang="zh-TW" altLang="en-US" sz="2000" dirty="0"/>
              <a:t>權重和偏差一開始是未知的，它們將被隨機初始化，並通過許多數據到神經網絡上來訓練</a:t>
            </a:r>
            <a:r>
              <a:rPr lang="en-US" altLang="zh-TW" sz="2000" dirty="0"/>
              <a:t>"</a:t>
            </a:r>
            <a:r>
              <a:rPr lang="zh-TW" altLang="en-US" sz="2000" dirty="0"/>
              <a:t>學習</a:t>
            </a:r>
            <a:r>
              <a:rPr lang="en-US" altLang="zh-TW" sz="2000" dirty="0"/>
              <a:t>"</a:t>
            </a:r>
            <a:r>
              <a:rPr lang="zh-TW" altLang="en-US" sz="2000" dirty="0"/>
              <a:t>。</a:t>
            </a:r>
          </a:p>
        </p:txBody>
      </p:sp>
      <p:pic>
        <p:nvPicPr>
          <p:cNvPr id="4" name="圖片 3"/>
          <p:cNvPicPr>
            <a:picLocks noChangeAspect="1"/>
          </p:cNvPicPr>
          <p:nvPr/>
        </p:nvPicPr>
        <p:blipFill>
          <a:blip r:embed="rId2"/>
          <a:stretch>
            <a:fillRect/>
          </a:stretch>
        </p:blipFill>
        <p:spPr>
          <a:xfrm>
            <a:off x="0" y="2924944"/>
            <a:ext cx="8454408" cy="3688060"/>
          </a:xfrm>
          <a:prstGeom prst="rect">
            <a:avLst/>
          </a:prstGeom>
        </p:spPr>
      </p:pic>
    </p:spTree>
    <p:extLst>
      <p:ext uri="{BB962C8B-B14F-4D97-AF65-F5344CB8AC3E}">
        <p14:creationId xmlns:p14="http://schemas.microsoft.com/office/powerpoint/2010/main" val="377394480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ReLU</a:t>
            </a:r>
            <a:r>
              <a:rPr lang="en-US" altLang="zh-TW" dirty="0"/>
              <a:t> </a:t>
            </a:r>
            <a:r>
              <a:rPr lang="zh-TW" altLang="en-US" dirty="0"/>
              <a:t>的優點在於：</a:t>
            </a:r>
          </a:p>
        </p:txBody>
      </p:sp>
      <p:sp>
        <p:nvSpPr>
          <p:cNvPr id="3" name="內容版面配置區 2"/>
          <p:cNvSpPr>
            <a:spLocks noGrp="1"/>
          </p:cNvSpPr>
          <p:nvPr>
            <p:ph idx="1"/>
          </p:nvPr>
        </p:nvSpPr>
        <p:spPr>
          <a:xfrm>
            <a:off x="179388" y="1153791"/>
            <a:ext cx="8569076" cy="5040312"/>
          </a:xfrm>
        </p:spPr>
        <p:txBody>
          <a:bodyPr/>
          <a:lstStyle/>
          <a:p>
            <a:pPr marL="342900" indent="-342900">
              <a:buFont typeface="Arial" panose="020B0604020202020204" pitchFamily="34" charset="0"/>
              <a:buChar char="•"/>
            </a:pPr>
            <a:r>
              <a:rPr lang="zh-TW" altLang="en-US" sz="1800" dirty="0"/>
              <a:t>收斂速度快</a:t>
            </a:r>
          </a:p>
          <a:p>
            <a:pPr marL="342900" indent="-342900">
              <a:buFont typeface="Arial" panose="020B0604020202020204" pitchFamily="34" charset="0"/>
              <a:buChar char="•"/>
            </a:pPr>
            <a:r>
              <a:rPr lang="zh-TW" altLang="en-US" sz="1800" dirty="0"/>
              <a:t>相較於 </a:t>
            </a:r>
            <a:r>
              <a:rPr lang="en-US" altLang="zh-TW" sz="1800" dirty="0"/>
              <a:t>Sigmoid/</a:t>
            </a:r>
            <a:r>
              <a:rPr lang="en-US" altLang="zh-TW" sz="1800" dirty="0" err="1"/>
              <a:t>Tanh</a:t>
            </a:r>
            <a:r>
              <a:rPr lang="zh-TW" altLang="en-US" sz="1800" dirty="0"/>
              <a:t>，</a:t>
            </a:r>
            <a:r>
              <a:rPr lang="en-US" altLang="zh-TW" sz="1800" dirty="0" err="1"/>
              <a:t>ReLU</a:t>
            </a:r>
            <a:r>
              <a:rPr lang="en-US" altLang="zh-TW" sz="1800" dirty="0"/>
              <a:t> </a:t>
            </a:r>
            <a:r>
              <a:rPr lang="zh-TW" altLang="en-US" sz="1800" dirty="0"/>
              <a:t>省去複雜運算，只需要一個閾值就能得到激活值</a:t>
            </a:r>
          </a:p>
          <a:p>
            <a:r>
              <a:rPr lang="zh-TW" altLang="en-US" sz="1800" dirty="0"/>
              <a:t>論文中的這張圖顯示 </a:t>
            </a:r>
            <a:r>
              <a:rPr lang="en-US" altLang="zh-TW" sz="1800" dirty="0" err="1"/>
              <a:t>ReLU</a:t>
            </a:r>
            <a:r>
              <a:rPr lang="en-US" altLang="zh-TW" sz="1800" dirty="0"/>
              <a:t> </a:t>
            </a:r>
            <a:r>
              <a:rPr lang="zh-TW" altLang="en-US" sz="1800" dirty="0"/>
              <a:t>快速收歛的特性：</a:t>
            </a:r>
            <a:endParaRPr lang="zh-TW" altLang="en-US" sz="1800" i="1" dirty="0"/>
          </a:p>
        </p:txBody>
      </p:sp>
      <p:pic>
        <p:nvPicPr>
          <p:cNvPr id="4" name="圖片 3"/>
          <p:cNvPicPr>
            <a:picLocks noChangeAspect="1"/>
          </p:cNvPicPr>
          <p:nvPr/>
        </p:nvPicPr>
        <p:blipFill>
          <a:blip r:embed="rId2"/>
          <a:stretch>
            <a:fillRect/>
          </a:stretch>
        </p:blipFill>
        <p:spPr>
          <a:xfrm>
            <a:off x="2123728" y="2060848"/>
            <a:ext cx="4551370" cy="7569126"/>
          </a:xfrm>
          <a:prstGeom prst="rect">
            <a:avLst/>
          </a:prstGeom>
        </p:spPr>
      </p:pic>
    </p:spTree>
    <p:extLst>
      <p:ext uri="{BB962C8B-B14F-4D97-AF65-F5344CB8AC3E}">
        <p14:creationId xmlns:p14="http://schemas.microsoft.com/office/powerpoint/2010/main" val="2202749060"/>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Softmax</a:t>
            </a:r>
            <a:r>
              <a:rPr lang="en-US" altLang="zh-TW" dirty="0"/>
              <a:t> activation </a:t>
            </a:r>
            <a:r>
              <a:rPr lang="en-US" altLang="zh-TW" sz="2000" dirty="0">
                <a:solidFill>
                  <a:srgbClr val="7030A0"/>
                </a:solidFill>
              </a:rPr>
              <a:t>(</a:t>
            </a:r>
            <a:r>
              <a:rPr lang="zh-TW" altLang="en-US" sz="2000" dirty="0">
                <a:solidFill>
                  <a:srgbClr val="7030A0"/>
                </a:solidFill>
              </a:rPr>
              <a:t>動畫</a:t>
            </a:r>
            <a:r>
              <a:rPr lang="en-US" altLang="zh-TW" sz="2000" dirty="0">
                <a:solidFill>
                  <a:srgbClr val="7030A0"/>
                </a:solidFill>
              </a:rPr>
              <a:t>)</a:t>
            </a:r>
            <a:endParaRPr lang="zh-TW" altLang="en-US" sz="2000" dirty="0">
              <a:solidFill>
                <a:srgbClr val="7030A0"/>
              </a:solidFill>
            </a:endParaRPr>
          </a:p>
        </p:txBody>
      </p:sp>
      <p:sp>
        <p:nvSpPr>
          <p:cNvPr id="3" name="內容版面配置區 2"/>
          <p:cNvSpPr>
            <a:spLocks noGrp="1"/>
          </p:cNvSpPr>
          <p:nvPr>
            <p:ph idx="1"/>
          </p:nvPr>
        </p:nvSpPr>
        <p:spPr/>
        <p:txBody>
          <a:bodyPr/>
          <a:lstStyle/>
          <a:p>
            <a:r>
              <a:rPr lang="zh-TW" altLang="en-US" sz="2000" b="0" dirty="0">
                <a:effectLst/>
              </a:rPr>
              <a:t>中間層的神經元使用 </a:t>
            </a:r>
            <a:r>
              <a:rPr lang="en-US" altLang="zh-TW" sz="2000" b="0" dirty="0">
                <a:effectLst/>
              </a:rPr>
              <a:t>RELU</a:t>
            </a:r>
            <a:r>
              <a:rPr lang="zh-TW" altLang="en-US" sz="2000" b="0" dirty="0">
                <a:effectLst/>
              </a:rPr>
              <a:t>激活函數。 但是，在</a:t>
            </a:r>
            <a:r>
              <a:rPr lang="en-US" altLang="zh-TW" sz="2000" b="0" dirty="0">
                <a:effectLst/>
              </a:rPr>
              <a:t>NN</a:t>
            </a:r>
            <a:r>
              <a:rPr lang="zh-TW" altLang="en-US" sz="2000" b="0" dirty="0">
                <a:effectLst/>
              </a:rPr>
              <a:t>最後一層中，我們要計算介於</a:t>
            </a:r>
            <a:r>
              <a:rPr lang="en-US" altLang="zh-TW" sz="2000" b="0" dirty="0">
                <a:effectLst/>
              </a:rPr>
              <a:t>0</a:t>
            </a:r>
            <a:r>
              <a:rPr lang="zh-TW" altLang="en-US" sz="2000" b="0" dirty="0">
                <a:effectLst/>
              </a:rPr>
              <a:t>和</a:t>
            </a:r>
            <a:r>
              <a:rPr lang="en-US" altLang="zh-TW" sz="2000" b="0" dirty="0">
                <a:effectLst/>
              </a:rPr>
              <a:t>1</a:t>
            </a:r>
            <a:r>
              <a:rPr lang="zh-TW" altLang="en-US" sz="2000" b="0" dirty="0">
                <a:effectLst/>
              </a:rPr>
              <a:t>之間的數值，表示該結果的可能性。 為此，我們將使用一個稱為“ </a:t>
            </a:r>
            <a:r>
              <a:rPr lang="en-US" altLang="zh-TW" sz="2000" b="0" dirty="0" err="1">
                <a:solidFill>
                  <a:srgbClr val="7030A0"/>
                </a:solidFill>
                <a:effectLst/>
              </a:rPr>
              <a:t>softmax</a:t>
            </a:r>
            <a:r>
              <a:rPr lang="en-US" altLang="zh-TW" sz="2000" b="0" dirty="0">
                <a:effectLst/>
              </a:rPr>
              <a:t>”</a:t>
            </a:r>
            <a:r>
              <a:rPr lang="zh-TW" altLang="en-US" sz="2000" b="0" dirty="0">
                <a:effectLst/>
              </a:rPr>
              <a:t>的激活函數。</a:t>
            </a:r>
            <a:endParaRPr lang="zh-TW" altLang="en-US" sz="2000" dirty="0"/>
          </a:p>
        </p:txBody>
      </p:sp>
      <p:pic>
        <p:nvPicPr>
          <p:cNvPr id="5" name="圖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388" y="3068960"/>
            <a:ext cx="4026756" cy="1944216"/>
          </a:xfrm>
          <a:prstGeom prst="rect">
            <a:avLst/>
          </a:prstGeom>
        </p:spPr>
      </p:pic>
      <p:pic>
        <p:nvPicPr>
          <p:cNvPr id="6" name="圖片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42715" y="2708920"/>
            <a:ext cx="4427133" cy="2736304"/>
          </a:xfrm>
          <a:prstGeom prst="rect">
            <a:avLst/>
          </a:prstGeom>
        </p:spPr>
      </p:pic>
      <p:sp>
        <p:nvSpPr>
          <p:cNvPr id="7" name="矩形 6"/>
          <p:cNvSpPr/>
          <p:nvPr/>
        </p:nvSpPr>
        <p:spPr>
          <a:xfrm>
            <a:off x="179388" y="5441615"/>
            <a:ext cx="9057722" cy="923330"/>
          </a:xfrm>
          <a:prstGeom prst="rect">
            <a:avLst/>
          </a:prstGeom>
        </p:spPr>
        <p:txBody>
          <a:bodyPr wrap="square">
            <a:spAutoFit/>
          </a:bodyPr>
          <a:lstStyle/>
          <a:p>
            <a:r>
              <a:rPr lang="en-US" altLang="zh-TW" sz="1800" dirty="0">
                <a:solidFill>
                  <a:srgbClr val="7030A0"/>
                </a:solidFill>
              </a:rPr>
              <a:t>Applying </a:t>
            </a:r>
            <a:r>
              <a:rPr lang="en-US" altLang="zh-TW" sz="1800" dirty="0" err="1">
                <a:solidFill>
                  <a:srgbClr val="7030A0"/>
                </a:solidFill>
              </a:rPr>
              <a:t>softmax</a:t>
            </a:r>
            <a:r>
              <a:rPr lang="en-US" altLang="zh-TW" sz="1800" dirty="0">
                <a:solidFill>
                  <a:srgbClr val="7030A0"/>
                </a:solidFill>
              </a:rPr>
              <a:t> on a vector is done by taking </a:t>
            </a:r>
            <a:r>
              <a:rPr lang="en-US" altLang="zh-TW" sz="1800" dirty="0">
                <a:solidFill>
                  <a:srgbClr val="0070C0"/>
                </a:solidFill>
              </a:rPr>
              <a:t>the exponential of each element </a:t>
            </a:r>
            <a:r>
              <a:rPr lang="en-US" altLang="zh-TW" sz="1800" dirty="0">
                <a:solidFill>
                  <a:srgbClr val="7030A0"/>
                </a:solidFill>
              </a:rPr>
              <a:t>and then </a:t>
            </a:r>
            <a:r>
              <a:rPr lang="en-US" altLang="zh-TW" sz="1800" dirty="0" err="1">
                <a:solidFill>
                  <a:srgbClr val="0070C0"/>
                </a:solidFill>
              </a:rPr>
              <a:t>normalising</a:t>
            </a:r>
            <a:r>
              <a:rPr lang="en-US" altLang="zh-TW" sz="1800" dirty="0">
                <a:solidFill>
                  <a:srgbClr val="7030A0"/>
                </a:solidFill>
              </a:rPr>
              <a:t> (</a:t>
            </a:r>
            <a:r>
              <a:rPr lang="zh-TW" altLang="en-US" sz="1800" dirty="0">
                <a:solidFill>
                  <a:srgbClr val="7030A0"/>
                </a:solidFill>
              </a:rPr>
              <a:t>標準化</a:t>
            </a:r>
            <a:r>
              <a:rPr lang="en-US" altLang="zh-TW" sz="1800" dirty="0">
                <a:solidFill>
                  <a:srgbClr val="7030A0"/>
                </a:solidFill>
              </a:rPr>
              <a:t>, </a:t>
            </a:r>
            <a:r>
              <a:rPr lang="zh-TW" altLang="en-US" sz="1800" dirty="0">
                <a:solidFill>
                  <a:srgbClr val="7030A0"/>
                </a:solidFill>
              </a:rPr>
              <a:t>正規化</a:t>
            </a:r>
            <a:r>
              <a:rPr lang="en-US" altLang="zh-TW" sz="1800" dirty="0">
                <a:solidFill>
                  <a:srgbClr val="7030A0"/>
                </a:solidFill>
              </a:rPr>
              <a:t>, </a:t>
            </a:r>
            <a:r>
              <a:rPr lang="zh-TW" altLang="en-US" sz="1800" dirty="0">
                <a:solidFill>
                  <a:srgbClr val="7030A0"/>
                </a:solidFill>
              </a:rPr>
              <a:t>歸一化</a:t>
            </a:r>
            <a:r>
              <a:rPr lang="en-US" altLang="zh-TW" sz="1800" dirty="0">
                <a:solidFill>
                  <a:srgbClr val="7030A0"/>
                </a:solidFill>
              </a:rPr>
              <a:t>) the vector, typically using the L1 norm (sum of absolute values) so that the values add up to 1 and can be interpreted as probabilities.</a:t>
            </a:r>
            <a:endParaRPr lang="zh-TW" altLang="en-US" sz="1800" dirty="0">
              <a:solidFill>
                <a:srgbClr val="7030A0"/>
              </a:solidFill>
            </a:endParaRPr>
          </a:p>
        </p:txBody>
      </p:sp>
    </p:spTree>
    <p:extLst>
      <p:ext uri="{BB962C8B-B14F-4D97-AF65-F5344CB8AC3E}">
        <p14:creationId xmlns:p14="http://schemas.microsoft.com/office/powerpoint/2010/main" val="425534515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Why is "</a:t>
            </a:r>
            <a:r>
              <a:rPr lang="en-US" altLang="zh-TW" b="0" dirty="0" err="1"/>
              <a:t>softmax</a:t>
            </a:r>
            <a:r>
              <a:rPr lang="en-US" altLang="zh-TW" b="0" dirty="0"/>
              <a:t>" called </a:t>
            </a:r>
            <a:r>
              <a:rPr lang="en-US" altLang="zh-TW" b="0" dirty="0" err="1"/>
              <a:t>softmax</a:t>
            </a:r>
            <a:r>
              <a:rPr lang="en-US" altLang="zh-TW" b="0" dirty="0"/>
              <a:t>? </a:t>
            </a:r>
            <a:endParaRPr lang="zh-TW" altLang="en-US" dirty="0"/>
          </a:p>
        </p:txBody>
      </p:sp>
      <p:sp>
        <p:nvSpPr>
          <p:cNvPr id="3" name="內容版面配置區 2"/>
          <p:cNvSpPr>
            <a:spLocks noGrp="1"/>
          </p:cNvSpPr>
          <p:nvPr>
            <p:ph idx="1"/>
          </p:nvPr>
        </p:nvSpPr>
        <p:spPr>
          <a:xfrm>
            <a:off x="179388" y="1153791"/>
            <a:ext cx="8713092" cy="5040312"/>
          </a:xfrm>
        </p:spPr>
        <p:txBody>
          <a:bodyPr/>
          <a:lstStyle/>
          <a:p>
            <a:pPr marL="342900" indent="-342900">
              <a:buFont typeface="Arial" panose="020B0604020202020204" pitchFamily="34" charset="0"/>
              <a:buChar char="•"/>
            </a:pPr>
            <a:r>
              <a:rPr lang="en-US" altLang="zh-TW" sz="2000" b="0" dirty="0" err="1">
                <a:effectLst/>
              </a:rPr>
              <a:t>Softmax</a:t>
            </a:r>
            <a:r>
              <a:rPr lang="zh-TW" altLang="en-US" sz="2000" b="0" dirty="0">
                <a:effectLst/>
              </a:rPr>
              <a:t>的每一項被指數化</a:t>
            </a:r>
            <a:r>
              <a:rPr lang="en-US" altLang="zh-TW" sz="2000" b="0" dirty="0">
                <a:effectLst/>
              </a:rPr>
              <a:t>, </a:t>
            </a:r>
            <a:r>
              <a:rPr lang="zh-TW" altLang="en-US" sz="2000" b="0" dirty="0">
                <a:effectLst/>
              </a:rPr>
              <a:t>而指數</a:t>
            </a:r>
            <a:r>
              <a:rPr lang="en-US" altLang="zh-TW" sz="2000" b="0" dirty="0">
                <a:effectLst/>
              </a:rPr>
              <a:t>(exponential )</a:t>
            </a:r>
            <a:r>
              <a:rPr lang="zh-TW" altLang="en-US" sz="2000" b="0" dirty="0">
                <a:effectLst/>
              </a:rPr>
              <a:t>是一個急劇增加的函數。 它將放大神經元輸出之間的差異</a:t>
            </a:r>
            <a:r>
              <a:rPr lang="zh-TW" altLang="en-US" sz="2000" b="0">
                <a:effectLst/>
              </a:rPr>
              <a:t>。 </a:t>
            </a:r>
            <a:endParaRPr lang="en-US" altLang="zh-TW" sz="2000" b="0">
              <a:effectLst/>
            </a:endParaRPr>
          </a:p>
          <a:p>
            <a:pPr marL="342900" indent="-342900">
              <a:buFont typeface="Arial" panose="020B0604020202020204" pitchFamily="34" charset="0"/>
              <a:buChar char="•"/>
            </a:pPr>
            <a:endParaRPr lang="en-US" altLang="zh-TW" sz="2000" b="0" dirty="0">
              <a:effectLst/>
            </a:endParaRPr>
          </a:p>
          <a:p>
            <a:pPr marL="342900" indent="-342900">
              <a:buFont typeface="Arial" panose="020B0604020202020204" pitchFamily="34" charset="0"/>
              <a:buChar char="•"/>
            </a:pPr>
            <a:r>
              <a:rPr lang="zh-TW" altLang="en-US" sz="2000" b="0" dirty="0">
                <a:effectLst/>
              </a:rPr>
              <a:t>然後，在對向量進行正規化時，控制範數</a:t>
            </a:r>
            <a:r>
              <a:rPr lang="en-US" altLang="zh-TW" sz="2000" b="0" dirty="0">
                <a:effectLst/>
              </a:rPr>
              <a:t>(Norm)</a:t>
            </a:r>
            <a:r>
              <a:rPr lang="zh-TW" altLang="en-US" sz="2000" b="0" dirty="0">
                <a:effectLst/>
              </a:rPr>
              <a:t>的最大元素將被正規化為接近</a:t>
            </a:r>
            <a:r>
              <a:rPr lang="en-US" altLang="zh-TW" sz="2000" b="0" dirty="0">
                <a:effectLst/>
              </a:rPr>
              <a:t>1</a:t>
            </a:r>
            <a:r>
              <a:rPr lang="zh-TW" altLang="en-US" sz="2000" b="0" dirty="0">
                <a:effectLst/>
              </a:rPr>
              <a:t>的值，而所有其他元素最終將被除以大值並正規化為接近</a:t>
            </a:r>
            <a:r>
              <a:rPr lang="en-US" altLang="zh-TW" sz="2000" b="0" dirty="0">
                <a:effectLst/>
              </a:rPr>
              <a:t>0</a:t>
            </a:r>
            <a:r>
              <a:rPr lang="zh-TW" altLang="en-US" sz="2000" b="0" dirty="0">
                <a:effectLst/>
              </a:rPr>
              <a:t>的值</a:t>
            </a:r>
            <a:r>
              <a:rPr lang="zh-TW" altLang="en-US" sz="2000" b="0">
                <a:effectLst/>
              </a:rPr>
              <a:t>。 </a:t>
            </a:r>
            <a:endParaRPr lang="en-US" altLang="zh-TW" sz="2000" b="0">
              <a:effectLst/>
            </a:endParaRPr>
          </a:p>
          <a:p>
            <a:pPr marL="342900" indent="-342900">
              <a:buFont typeface="Arial" panose="020B0604020202020204" pitchFamily="34" charset="0"/>
              <a:buChar char="•"/>
            </a:pPr>
            <a:endParaRPr lang="en-US" altLang="zh-TW" sz="2000" b="0" dirty="0">
              <a:effectLst/>
            </a:endParaRPr>
          </a:p>
          <a:p>
            <a:pPr marL="342900" indent="-342900">
              <a:buFont typeface="Arial" panose="020B0604020202020204" pitchFamily="34" charset="0"/>
              <a:buChar char="•"/>
            </a:pPr>
            <a:r>
              <a:rPr lang="en-US" altLang="zh-TW" sz="2000" b="0" dirty="0" err="1">
                <a:effectLst/>
              </a:rPr>
              <a:t>softmax</a:t>
            </a:r>
            <a:r>
              <a:rPr lang="zh-TW" altLang="en-US" sz="2000" b="0" dirty="0">
                <a:effectLst/>
              </a:rPr>
              <a:t>的結果可清楚地顯示哪個類別獲勝，即“最大</a:t>
            </a:r>
            <a:r>
              <a:rPr lang="en-US" altLang="zh-TW" sz="2000" b="0" dirty="0">
                <a:effectLst/>
              </a:rPr>
              <a:t>: max</a:t>
            </a:r>
            <a:r>
              <a:rPr lang="zh-TW" altLang="en-US" sz="2000" b="0" dirty="0">
                <a:effectLst/>
              </a:rPr>
              <a:t>”</a:t>
            </a:r>
            <a:r>
              <a:rPr lang="en-US" altLang="zh-TW" sz="2000" b="0" dirty="0">
                <a:effectLst/>
              </a:rPr>
              <a:t>, (</a:t>
            </a:r>
            <a:r>
              <a:rPr lang="zh-TW" altLang="en-US" sz="2000" b="0" dirty="0">
                <a:effectLst/>
              </a:rPr>
              <a:t>最強獨拿</a:t>
            </a:r>
            <a:r>
              <a:rPr lang="en-US" altLang="zh-TW" sz="2000" b="0" dirty="0">
                <a:effectLst/>
              </a:rPr>
              <a:t>), </a:t>
            </a:r>
            <a:r>
              <a:rPr lang="zh-TW" altLang="en-US" sz="2000" b="0" dirty="0">
                <a:effectLst/>
              </a:rPr>
              <a:t>但又可保留其值的原始相對大小順序，因此保留了“軟</a:t>
            </a:r>
            <a:r>
              <a:rPr lang="en-US" altLang="zh-TW" sz="2000" b="0" dirty="0">
                <a:effectLst/>
              </a:rPr>
              <a:t>: soft</a:t>
            </a:r>
            <a:r>
              <a:rPr lang="zh-TW" altLang="en-US" sz="2000" b="0" dirty="0">
                <a:effectLst/>
              </a:rPr>
              <a:t>”等級。</a:t>
            </a:r>
            <a:endParaRPr lang="zh-TW" altLang="en-US" sz="2000" dirty="0"/>
          </a:p>
        </p:txBody>
      </p:sp>
      <p:sp>
        <p:nvSpPr>
          <p:cNvPr id="4" name="矩形 3"/>
          <p:cNvSpPr/>
          <p:nvPr/>
        </p:nvSpPr>
        <p:spPr>
          <a:xfrm>
            <a:off x="164901" y="4869160"/>
            <a:ext cx="8640960" cy="1200329"/>
          </a:xfrm>
          <a:prstGeom prst="rect">
            <a:avLst/>
          </a:prstGeom>
        </p:spPr>
        <p:txBody>
          <a:bodyPr wrap="square">
            <a:spAutoFit/>
          </a:bodyPr>
          <a:lstStyle/>
          <a:p>
            <a:pPr marL="342900" indent="-342900">
              <a:buFont typeface="Arial" panose="020B0604020202020204" pitchFamily="34" charset="0"/>
              <a:buChar char="•"/>
            </a:pPr>
            <a:r>
              <a:rPr lang="zh-TW" altLang="en-US" sz="1800" dirty="0">
                <a:latin typeface="+mn-ea"/>
                <a:ea typeface="+mn-ea"/>
              </a:rPr>
              <a:t>正規化</a:t>
            </a:r>
            <a:r>
              <a:rPr lang="en-US" altLang="zh-TW" sz="1800" dirty="0">
                <a:latin typeface="+mn-ea"/>
                <a:ea typeface="+mn-ea"/>
              </a:rPr>
              <a:t>(</a:t>
            </a:r>
            <a:r>
              <a:rPr lang="en-US" altLang="zh-TW" sz="1800" dirty="0">
                <a:solidFill>
                  <a:srgbClr val="0070C0"/>
                </a:solidFill>
                <a:latin typeface="+mn-ea"/>
                <a:ea typeface="+mn-ea"/>
              </a:rPr>
              <a:t>Normalization</a:t>
            </a:r>
            <a:r>
              <a:rPr lang="en-US" altLang="zh-TW" sz="1800" dirty="0">
                <a:latin typeface="+mn-ea"/>
                <a:ea typeface="+mn-ea"/>
              </a:rPr>
              <a:t>):  </a:t>
            </a:r>
            <a:r>
              <a:rPr lang="zh-TW" altLang="en-US" sz="1800" dirty="0">
                <a:latin typeface="+mn-ea"/>
                <a:ea typeface="+mn-ea"/>
              </a:rPr>
              <a:t>資料的</a:t>
            </a:r>
            <a:r>
              <a:rPr lang="zh-TW" altLang="en-US" sz="1800" b="1" dirty="0">
                <a:latin typeface="+mn-ea"/>
                <a:ea typeface="+mn-ea"/>
              </a:rPr>
              <a:t>正規化</a:t>
            </a:r>
            <a:r>
              <a:rPr lang="en-US" altLang="zh-TW" sz="1800" b="1" dirty="0">
                <a:latin typeface="+mn-ea"/>
                <a:ea typeface="+mn-ea"/>
              </a:rPr>
              <a:t>(</a:t>
            </a:r>
            <a:r>
              <a:rPr lang="en-US" altLang="zh-TW" sz="1800" b="1" dirty="0">
                <a:solidFill>
                  <a:srgbClr val="0070C0"/>
                </a:solidFill>
                <a:latin typeface="+mn-ea"/>
                <a:ea typeface="+mn-ea"/>
              </a:rPr>
              <a:t>Normalization</a:t>
            </a:r>
            <a:r>
              <a:rPr lang="en-US" altLang="zh-TW" sz="1800" b="1" dirty="0">
                <a:latin typeface="+mn-ea"/>
                <a:ea typeface="+mn-ea"/>
              </a:rPr>
              <a:t>)</a:t>
            </a:r>
            <a:r>
              <a:rPr lang="zh-TW" altLang="en-US" sz="1800" dirty="0">
                <a:latin typeface="+mn-ea"/>
                <a:ea typeface="+mn-ea"/>
              </a:rPr>
              <a:t>是將原始資料的數據按比例縮放於 </a:t>
            </a:r>
            <a:r>
              <a:rPr lang="en-US" altLang="zh-TW" sz="1800" dirty="0">
                <a:latin typeface="+mn-ea"/>
                <a:ea typeface="+mn-ea"/>
              </a:rPr>
              <a:t>[0, 1] </a:t>
            </a:r>
            <a:r>
              <a:rPr lang="zh-TW" altLang="en-US" sz="1800" dirty="0">
                <a:latin typeface="+mn-ea"/>
                <a:ea typeface="+mn-ea"/>
              </a:rPr>
              <a:t>區間中，且不改變其原本分佈。</a:t>
            </a:r>
            <a:endParaRPr lang="en-US" altLang="zh-TW" sz="1800" dirty="0">
              <a:latin typeface="+mn-ea"/>
              <a:ea typeface="+mn-ea"/>
            </a:endParaRPr>
          </a:p>
          <a:p>
            <a:pPr marL="342900" indent="-342900">
              <a:buFont typeface="Arial" panose="020B0604020202020204" pitchFamily="34" charset="0"/>
              <a:buChar char="•"/>
            </a:pPr>
            <a:r>
              <a:rPr lang="zh-TW" altLang="en-US" sz="1800" dirty="0">
                <a:latin typeface="+mn-ea"/>
                <a:ea typeface="+mn-ea"/>
              </a:rPr>
              <a:t>標準化</a:t>
            </a:r>
            <a:r>
              <a:rPr lang="en-US" altLang="zh-TW" sz="1800" dirty="0">
                <a:latin typeface="+mn-ea"/>
                <a:ea typeface="+mn-ea"/>
              </a:rPr>
              <a:t>(</a:t>
            </a:r>
            <a:r>
              <a:rPr lang="en-US" altLang="zh-TW" sz="1800" dirty="0">
                <a:solidFill>
                  <a:srgbClr val="0070C0"/>
                </a:solidFill>
                <a:latin typeface="+mn-ea"/>
                <a:ea typeface="+mn-ea"/>
              </a:rPr>
              <a:t>Standardization</a:t>
            </a:r>
            <a:r>
              <a:rPr lang="en-US" altLang="zh-TW" sz="1800" dirty="0">
                <a:latin typeface="+mn-ea"/>
                <a:ea typeface="+mn-ea"/>
              </a:rPr>
              <a:t>):</a:t>
            </a:r>
            <a:r>
              <a:rPr lang="zh-TW" altLang="en-US" sz="1800" dirty="0">
                <a:latin typeface="+mn-ea"/>
                <a:ea typeface="+mn-ea"/>
              </a:rPr>
              <a:t>資料的</a:t>
            </a:r>
            <a:r>
              <a:rPr lang="zh-TW" altLang="en-US" sz="1800" b="1" dirty="0">
                <a:latin typeface="+mn-ea"/>
                <a:ea typeface="+mn-ea"/>
              </a:rPr>
              <a:t>標準化</a:t>
            </a:r>
            <a:r>
              <a:rPr lang="zh-TW" altLang="en-US" sz="1800" dirty="0">
                <a:latin typeface="+mn-ea"/>
                <a:ea typeface="+mn-ea"/>
              </a:rPr>
              <a:t>，能將原始資料轉換成符合標準常態分佈的樣態</a:t>
            </a:r>
            <a:r>
              <a:rPr lang="en-US" altLang="zh-TW" sz="1800" dirty="0">
                <a:latin typeface="+mn-ea"/>
                <a:ea typeface="+mn-ea"/>
              </a:rPr>
              <a:t>( </a:t>
            </a:r>
            <a:r>
              <a:rPr lang="zh-TW" altLang="en-US" sz="1800" dirty="0">
                <a:latin typeface="+mn-ea"/>
                <a:ea typeface="+mn-ea"/>
              </a:rPr>
              <a:t>平均值</a:t>
            </a:r>
            <a:r>
              <a:rPr lang="en-US" altLang="zh-TW" sz="1800" dirty="0">
                <a:latin typeface="+mn-ea"/>
                <a:ea typeface="+mn-ea"/>
              </a:rPr>
              <a:t>=0</a:t>
            </a:r>
            <a:r>
              <a:rPr lang="zh-TW" altLang="en-US" sz="1800" dirty="0">
                <a:latin typeface="+mn-ea"/>
                <a:ea typeface="+mn-ea"/>
              </a:rPr>
              <a:t>、標準差</a:t>
            </a:r>
            <a:r>
              <a:rPr lang="en-US" altLang="zh-TW" sz="1800" dirty="0">
                <a:latin typeface="+mn-ea"/>
                <a:ea typeface="+mn-ea"/>
              </a:rPr>
              <a:t>=1 )</a:t>
            </a:r>
            <a:endParaRPr lang="zh-TW" altLang="en-US" sz="1800" dirty="0">
              <a:latin typeface="+mn-ea"/>
              <a:ea typeface="+mn-ea"/>
            </a:endParaRPr>
          </a:p>
        </p:txBody>
      </p:sp>
    </p:spTree>
    <p:extLst>
      <p:ext uri="{BB962C8B-B14F-4D97-AF65-F5344CB8AC3E}">
        <p14:creationId xmlns:p14="http://schemas.microsoft.com/office/powerpoint/2010/main" val="240245924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Cross-entropy loss</a:t>
            </a:r>
            <a:endParaRPr lang="zh-TW" altLang="en-US" dirty="0"/>
          </a:p>
        </p:txBody>
      </p:sp>
      <p:sp>
        <p:nvSpPr>
          <p:cNvPr id="3" name="內容版面配置區 2"/>
          <p:cNvSpPr>
            <a:spLocks noGrp="1"/>
          </p:cNvSpPr>
          <p:nvPr>
            <p:ph idx="1"/>
          </p:nvPr>
        </p:nvSpPr>
        <p:spPr/>
        <p:txBody>
          <a:bodyPr/>
          <a:lstStyle/>
          <a:p>
            <a:r>
              <a:rPr lang="en-US" altLang="zh-TW" sz="1800" b="0" dirty="0">
                <a:effectLst/>
              </a:rPr>
              <a:t>For classification problems the so-called "cross-entropy distance" is the </a:t>
            </a:r>
            <a:r>
              <a:rPr lang="en-US" altLang="zh-TW" sz="1800" b="0" dirty="0">
                <a:effectLst/>
                <a:hlinkClick r:id="rId2"/>
              </a:rPr>
              <a:t>most effective</a:t>
            </a:r>
            <a:r>
              <a:rPr lang="en-US" altLang="zh-TW" sz="1800" b="0" dirty="0">
                <a:effectLst/>
              </a:rPr>
              <a:t>. We will call this our </a:t>
            </a:r>
            <a:r>
              <a:rPr lang="en-US" altLang="zh-TW" sz="1800" b="0" dirty="0">
                <a:solidFill>
                  <a:srgbClr val="FF0000"/>
                </a:solidFill>
                <a:effectLst/>
              </a:rPr>
              <a:t>error</a:t>
            </a:r>
            <a:r>
              <a:rPr lang="en-US" altLang="zh-TW" sz="1800" b="0" dirty="0">
                <a:effectLst/>
              </a:rPr>
              <a:t> or "</a:t>
            </a:r>
            <a:r>
              <a:rPr lang="en-US" altLang="zh-TW" sz="1800" b="0" dirty="0">
                <a:solidFill>
                  <a:srgbClr val="FF0000"/>
                </a:solidFill>
                <a:effectLst/>
              </a:rPr>
              <a:t>loss</a:t>
            </a:r>
            <a:r>
              <a:rPr lang="en-US" altLang="zh-TW" sz="1800" b="0" dirty="0">
                <a:effectLst/>
              </a:rPr>
              <a:t>" function:</a:t>
            </a:r>
            <a:endParaRPr lang="zh-TW" altLang="en-US" sz="1800" dirty="0"/>
          </a:p>
        </p:txBody>
      </p:sp>
      <p:pic>
        <p:nvPicPr>
          <p:cNvPr id="4" name="圖片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5616" y="1916832"/>
            <a:ext cx="5937319" cy="4032448"/>
          </a:xfrm>
          <a:prstGeom prst="rect">
            <a:avLst/>
          </a:prstGeom>
        </p:spPr>
      </p:pic>
    </p:spTree>
    <p:extLst>
      <p:ext uri="{BB962C8B-B14F-4D97-AF65-F5344CB8AC3E}">
        <p14:creationId xmlns:p14="http://schemas.microsoft.com/office/powerpoint/2010/main" val="2205913975"/>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23888" y="1709738"/>
            <a:ext cx="8196584" cy="2852737"/>
          </a:xfrm>
        </p:spPr>
        <p:txBody>
          <a:bodyPr/>
          <a:lstStyle/>
          <a:p>
            <a:r>
              <a:rPr lang="en-US" altLang="zh-TW" sz="3600" dirty="0"/>
              <a:t>CNN</a:t>
            </a:r>
            <a:r>
              <a:rPr lang="zh-TW" altLang="en-US" sz="3600" dirty="0"/>
              <a:t>的激活函數</a:t>
            </a:r>
            <a:r>
              <a:rPr lang="en-US" altLang="zh-TW" sz="3600" dirty="0"/>
              <a:t>Activation Function </a:t>
            </a:r>
            <a:r>
              <a:rPr lang="zh-TW" altLang="en-US" sz="3600" dirty="0"/>
              <a:t>使用 </a:t>
            </a:r>
            <a:r>
              <a:rPr lang="en-US" altLang="zh-TW" sz="3600" dirty="0"/>
              <a:t>Rectified Linear Units (</a:t>
            </a:r>
            <a:r>
              <a:rPr lang="en-US" altLang="zh-TW" sz="3600" dirty="0" err="1"/>
              <a:t>ReLU</a:t>
            </a:r>
            <a:r>
              <a:rPr lang="en-US" altLang="zh-TW" sz="3600" dirty="0"/>
              <a:t>)</a:t>
            </a:r>
            <a:r>
              <a:rPr lang="zh-TW" altLang="en-US" sz="3600" dirty="0"/>
              <a:t>探討</a:t>
            </a:r>
          </a:p>
        </p:txBody>
      </p:sp>
      <p:sp>
        <p:nvSpPr>
          <p:cNvPr id="5" name="文字版面配置區 4"/>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4719285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endParaRPr lang="zh-TW" altLang="en-US"/>
          </a:p>
        </p:txBody>
      </p:sp>
      <p:sp>
        <p:nvSpPr>
          <p:cNvPr id="5" name="內容版面配置區 4"/>
          <p:cNvSpPr>
            <a:spLocks noGrp="1"/>
          </p:cNvSpPr>
          <p:nvPr>
            <p:ph idx="1"/>
          </p:nvPr>
        </p:nvSpPr>
        <p:spPr/>
        <p:txBody>
          <a:bodyPr/>
          <a:lstStyle/>
          <a:p>
            <a:r>
              <a:rPr lang="zh-TW" altLang="en-US" dirty="0"/>
              <a:t>傳統的神經網絡一般用 </a:t>
            </a:r>
            <a:r>
              <a:rPr lang="en-US" altLang="zh-TW" dirty="0"/>
              <a:t>sigmoid </a:t>
            </a:r>
            <a:r>
              <a:rPr lang="zh-TW" altLang="en-US" dirty="0"/>
              <a:t>函數作為激活函數，但是卷積神經網絡一般使用 </a:t>
            </a:r>
            <a:r>
              <a:rPr lang="en-US" altLang="zh-TW" dirty="0" err="1"/>
              <a:t>ReLU</a:t>
            </a:r>
            <a:r>
              <a:rPr lang="en-US" altLang="zh-TW" dirty="0"/>
              <a:t> </a:t>
            </a:r>
            <a:r>
              <a:rPr lang="zh-TW" altLang="en-US" dirty="0"/>
              <a:t>函數（修正線性單元</a:t>
            </a:r>
            <a:r>
              <a:rPr lang="en-US" altLang="zh-TW" dirty="0"/>
              <a:t>/Rectified linear unit</a:t>
            </a:r>
            <a:r>
              <a:rPr lang="zh-TW" altLang="en-US" dirty="0"/>
              <a:t>）。也就是加權求和後大於 </a:t>
            </a:r>
            <a:r>
              <a:rPr lang="en-US" altLang="zh-TW" dirty="0"/>
              <a:t>0 </a:t>
            </a:r>
            <a:r>
              <a:rPr lang="zh-TW" altLang="en-US" dirty="0"/>
              <a:t>則保持不對，如果小於 </a:t>
            </a:r>
            <a:r>
              <a:rPr lang="en-US" altLang="zh-TW" dirty="0"/>
              <a:t>0 </a:t>
            </a:r>
            <a:r>
              <a:rPr lang="zh-TW" altLang="en-US" dirty="0"/>
              <a:t>的話就用 </a:t>
            </a:r>
            <a:r>
              <a:rPr lang="en-US" altLang="zh-TW" dirty="0"/>
              <a:t>0 </a:t>
            </a:r>
            <a:r>
              <a:rPr lang="zh-TW" altLang="en-US" dirty="0"/>
              <a:t>來代替。</a:t>
            </a:r>
          </a:p>
          <a:p>
            <a:endParaRPr lang="zh-TW" altLang="en-US" dirty="0"/>
          </a:p>
          <a:p>
            <a:r>
              <a:rPr lang="en-US" altLang="zh-TW" dirty="0"/>
              <a:t> </a:t>
            </a:r>
            <a:endParaRPr lang="zh-TW" altLang="en-US" dirty="0"/>
          </a:p>
        </p:txBody>
      </p:sp>
      <p:pic>
        <p:nvPicPr>
          <p:cNvPr id="6" name="圖片 5"/>
          <p:cNvPicPr>
            <a:picLocks noChangeAspect="1"/>
          </p:cNvPicPr>
          <p:nvPr/>
        </p:nvPicPr>
        <p:blipFill>
          <a:blip r:embed="rId2"/>
          <a:stretch>
            <a:fillRect/>
          </a:stretch>
        </p:blipFill>
        <p:spPr>
          <a:xfrm>
            <a:off x="2555776" y="3356992"/>
            <a:ext cx="3312368" cy="2879783"/>
          </a:xfrm>
          <a:prstGeom prst="rect">
            <a:avLst/>
          </a:prstGeom>
        </p:spPr>
      </p:pic>
    </p:spTree>
    <p:extLst>
      <p:ext uri="{BB962C8B-B14F-4D97-AF65-F5344CB8AC3E}">
        <p14:creationId xmlns:p14="http://schemas.microsoft.com/office/powerpoint/2010/main" val="39822028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1026" name="Picture 2" descr="https://www.googleapis.com/download/storage/v1/b/kaggle-user-content/o/inbox%2F1200915%2F02df2c3aacafc57c467c50493c814fd8%2Fson2.PNG?generation=1588927396203209&amp;alt=media"/>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8799" y="3179679"/>
            <a:ext cx="4155994" cy="252453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3"/>
          <a:stretch>
            <a:fillRect/>
          </a:stretch>
        </p:blipFill>
        <p:spPr>
          <a:xfrm>
            <a:off x="89822" y="377102"/>
            <a:ext cx="4220635" cy="2379770"/>
          </a:xfrm>
          <a:prstGeom prst="rect">
            <a:avLst/>
          </a:prstGeom>
        </p:spPr>
      </p:pic>
      <p:sp>
        <p:nvSpPr>
          <p:cNvPr id="5" name="矩形 4"/>
          <p:cNvSpPr/>
          <p:nvPr/>
        </p:nvSpPr>
        <p:spPr>
          <a:xfrm>
            <a:off x="5106218" y="4461639"/>
            <a:ext cx="3252043" cy="553998"/>
          </a:xfrm>
          <a:prstGeom prst="rect">
            <a:avLst/>
          </a:prstGeom>
        </p:spPr>
        <p:txBody>
          <a:bodyPr wrap="square">
            <a:spAutoFit/>
          </a:bodyPr>
          <a:lstStyle/>
          <a:p>
            <a:r>
              <a:rPr lang="en-US" altLang="zh-TW" sz="1000" dirty="0">
                <a:hlinkClick r:id="rId4"/>
              </a:rPr>
              <a:t>https://www.kaggle.com/getting-started/149448</a:t>
            </a:r>
            <a:endParaRPr lang="en-US" altLang="zh-TW" sz="1000" dirty="0"/>
          </a:p>
          <a:p>
            <a:r>
              <a:rPr lang="en-US" altLang="zh-TW" sz="1000" dirty="0"/>
              <a:t>https://www.kaggle.com/c/imagenet-object-localization-challenge</a:t>
            </a:r>
            <a:endParaRPr lang="zh-TW" altLang="en-US" sz="1000" dirty="0"/>
          </a:p>
        </p:txBody>
      </p:sp>
      <p:pic>
        <p:nvPicPr>
          <p:cNvPr id="6" name="圖片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93958" y="1516583"/>
            <a:ext cx="4703883" cy="2769531"/>
          </a:xfrm>
          <a:prstGeom prst="rect">
            <a:avLst/>
          </a:prstGeom>
        </p:spPr>
      </p:pic>
      <p:sp>
        <p:nvSpPr>
          <p:cNvPr id="7" name="右大括弧 6"/>
          <p:cNvSpPr/>
          <p:nvPr/>
        </p:nvSpPr>
        <p:spPr>
          <a:xfrm>
            <a:off x="7812360" y="2132856"/>
            <a:ext cx="72008" cy="13129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chemeClr val="tx2"/>
              </a:solidFill>
            </a:endParaRPr>
          </a:p>
        </p:txBody>
      </p:sp>
      <p:sp>
        <p:nvSpPr>
          <p:cNvPr id="9" name="右大括弧 8"/>
          <p:cNvSpPr/>
          <p:nvPr/>
        </p:nvSpPr>
        <p:spPr>
          <a:xfrm>
            <a:off x="6732240" y="1268760"/>
            <a:ext cx="144016" cy="3600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chemeClr val="tx2"/>
              </a:solidFill>
            </a:endParaRPr>
          </a:p>
        </p:txBody>
      </p:sp>
      <p:sp>
        <p:nvSpPr>
          <p:cNvPr id="8" name="文字方塊 7"/>
          <p:cNvSpPr txBox="1"/>
          <p:nvPr/>
        </p:nvSpPr>
        <p:spPr>
          <a:xfrm>
            <a:off x="6880582" y="1341058"/>
            <a:ext cx="508473" cy="215444"/>
          </a:xfrm>
          <a:prstGeom prst="rect">
            <a:avLst/>
          </a:prstGeom>
          <a:noFill/>
        </p:spPr>
        <p:txBody>
          <a:bodyPr wrap="none" rtlCol="0">
            <a:spAutoFit/>
          </a:bodyPr>
          <a:lstStyle/>
          <a:p>
            <a:r>
              <a:rPr lang="en-US" altLang="zh-TW" sz="800" dirty="0" err="1"/>
              <a:t>Alexnet</a:t>
            </a:r>
            <a:endParaRPr lang="zh-TW" altLang="en-US" sz="800" dirty="0"/>
          </a:p>
        </p:txBody>
      </p:sp>
      <p:sp>
        <p:nvSpPr>
          <p:cNvPr id="11" name="文字方塊 10"/>
          <p:cNvSpPr txBox="1"/>
          <p:nvPr/>
        </p:nvSpPr>
        <p:spPr>
          <a:xfrm>
            <a:off x="7539222" y="1934556"/>
            <a:ext cx="463588" cy="215444"/>
          </a:xfrm>
          <a:prstGeom prst="rect">
            <a:avLst/>
          </a:prstGeom>
          <a:noFill/>
        </p:spPr>
        <p:txBody>
          <a:bodyPr wrap="none" rtlCol="0">
            <a:spAutoFit/>
          </a:bodyPr>
          <a:lstStyle/>
          <a:p>
            <a:r>
              <a:rPr lang="en-US" altLang="zh-TW" sz="800" dirty="0" err="1"/>
              <a:t>Resnet</a:t>
            </a:r>
            <a:endParaRPr lang="zh-TW" altLang="en-US" sz="800" dirty="0"/>
          </a:p>
        </p:txBody>
      </p:sp>
    </p:spTree>
    <p:extLst>
      <p:ext uri="{BB962C8B-B14F-4D97-AF65-F5344CB8AC3E}">
        <p14:creationId xmlns:p14="http://schemas.microsoft.com/office/powerpoint/2010/main" val="228843029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16" y="844186"/>
            <a:ext cx="8800151" cy="5349917"/>
          </a:xfrm>
          <a:prstGeom prst="rect">
            <a:avLst/>
          </a:prstGeom>
        </p:spPr>
      </p:pic>
    </p:spTree>
    <p:extLst>
      <p:ext uri="{BB962C8B-B14F-4D97-AF65-F5344CB8AC3E}">
        <p14:creationId xmlns:p14="http://schemas.microsoft.com/office/powerpoint/2010/main" val="2925341812"/>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23528" y="260648"/>
            <a:ext cx="8496944" cy="5040312"/>
          </a:xfrm>
        </p:spPr>
        <p:txBody>
          <a:bodyPr/>
          <a:lstStyle/>
          <a:p>
            <a:r>
              <a:rPr lang="zh-TW" altLang="en-US" sz="2000" dirty="0"/>
              <a:t>一階微分趨近於零，導致更新速度慢。層數越深的模型越不適用。因此</a:t>
            </a:r>
            <a:r>
              <a:rPr lang="en-US" altLang="zh-TW" sz="2000" dirty="0" err="1"/>
              <a:t>AlexNet</a:t>
            </a:r>
            <a:r>
              <a:rPr lang="zh-TW" altLang="en-US" sz="2000" dirty="0"/>
              <a:t>採用非線性的</a:t>
            </a:r>
            <a:r>
              <a:rPr lang="en-US" altLang="zh-TW" sz="2000" dirty="0"/>
              <a:t>activation function </a:t>
            </a:r>
            <a:r>
              <a:rPr lang="zh-TW" altLang="en-US" sz="2000" dirty="0"/>
              <a:t>來加速收斂。文章中示範使用</a:t>
            </a:r>
            <a:r>
              <a:rPr lang="en-US" altLang="zh-TW" sz="2000" dirty="0" err="1"/>
              <a:t>ReLU</a:t>
            </a:r>
            <a:r>
              <a:rPr lang="en-US" altLang="zh-TW" sz="2000" dirty="0"/>
              <a:t>(</a:t>
            </a:r>
            <a:r>
              <a:rPr lang="zh-TW" altLang="en-US" sz="2000" dirty="0"/>
              <a:t>實線</a:t>
            </a:r>
            <a:r>
              <a:rPr lang="en-US" altLang="zh-TW" sz="2000" dirty="0"/>
              <a:t>)</a:t>
            </a:r>
            <a:r>
              <a:rPr lang="zh-TW" altLang="en-US" sz="2000" dirty="0"/>
              <a:t>以及</a:t>
            </a:r>
            <a:r>
              <a:rPr lang="en-US" altLang="zh-TW" sz="2000" dirty="0" err="1"/>
              <a:t>Tanh</a:t>
            </a:r>
            <a:r>
              <a:rPr lang="en-US" altLang="zh-TW" sz="2000" dirty="0"/>
              <a:t>(</a:t>
            </a:r>
            <a:r>
              <a:rPr lang="zh-TW" altLang="en-US" sz="2000" dirty="0"/>
              <a:t>虛線</a:t>
            </a:r>
            <a:r>
              <a:rPr lang="en-US" altLang="zh-TW" sz="2000" dirty="0"/>
              <a:t>)</a:t>
            </a:r>
            <a:r>
              <a:rPr lang="zh-TW" altLang="en-US" sz="2000" dirty="0"/>
              <a:t>的收斂速度，同樣達到</a:t>
            </a:r>
            <a:r>
              <a:rPr lang="en-US" altLang="zh-TW" sz="2000" dirty="0"/>
              <a:t>25%</a:t>
            </a:r>
            <a:r>
              <a:rPr lang="zh-TW" altLang="en-US" sz="2000" dirty="0"/>
              <a:t>錯誤率所需時間，非線性的</a:t>
            </a:r>
            <a:r>
              <a:rPr lang="en-US" altLang="zh-TW" sz="2000" dirty="0" err="1"/>
              <a:t>ReLU</a:t>
            </a:r>
            <a:r>
              <a:rPr lang="zh-TW" altLang="en-US" sz="2000" dirty="0"/>
              <a:t>快上</a:t>
            </a:r>
            <a:r>
              <a:rPr lang="en-US" altLang="zh-TW" sz="2000" dirty="0"/>
              <a:t>8</a:t>
            </a:r>
            <a:r>
              <a:rPr lang="zh-TW" altLang="en-US" sz="2000" dirty="0"/>
              <a:t>倍。</a:t>
            </a:r>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504" y="1556792"/>
            <a:ext cx="8496944" cy="5127807"/>
          </a:xfrm>
          <a:prstGeom prst="rect">
            <a:avLst/>
          </a:prstGeom>
        </p:spPr>
      </p:pic>
    </p:spTree>
    <p:extLst>
      <p:ext uri="{BB962C8B-B14F-4D97-AF65-F5344CB8AC3E}">
        <p14:creationId xmlns:p14="http://schemas.microsoft.com/office/powerpoint/2010/main" val="1247440371"/>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188640"/>
            <a:ext cx="8712968" cy="5040312"/>
          </a:xfrm>
        </p:spPr>
        <p:txBody>
          <a:bodyPr/>
          <a:lstStyle/>
          <a:p>
            <a:r>
              <a:rPr lang="zh-TW" altLang="en-US" sz="2000" dirty="0"/>
              <a:t>線性飽和函數</a:t>
            </a:r>
            <a:r>
              <a:rPr lang="en-US" altLang="zh-TW" sz="2000" dirty="0"/>
              <a:t>(</a:t>
            </a:r>
            <a:r>
              <a:rPr lang="zh-TW" altLang="en-US" sz="2000" dirty="0"/>
              <a:t>如</a:t>
            </a:r>
            <a:r>
              <a:rPr lang="en-US" altLang="zh-TW" sz="2000" dirty="0"/>
              <a:t>Sigmoid, </a:t>
            </a:r>
            <a:r>
              <a:rPr lang="en-US" altLang="zh-TW" sz="2000" dirty="0" err="1"/>
              <a:t>Tanh</a:t>
            </a:r>
            <a:r>
              <a:rPr lang="en-US" altLang="zh-TW" sz="2000" dirty="0"/>
              <a:t>) </a:t>
            </a:r>
            <a:r>
              <a:rPr lang="zh-TW" altLang="en-US" sz="2000" dirty="0"/>
              <a:t>還有一個缺點是對於該層輸入的數值最好要先正規化，否則當逐層累積後輸入數據可能會變得很大，導致</a:t>
            </a:r>
            <a:r>
              <a:rPr lang="en-US" altLang="zh-TW" sz="2000" dirty="0"/>
              <a:t>activation function</a:t>
            </a:r>
            <a:r>
              <a:rPr lang="zh-TW" altLang="en-US" sz="2000" dirty="0"/>
              <a:t>的輸出變動不明顯，非線性的性質被削弱。而</a:t>
            </a:r>
            <a:r>
              <a:rPr lang="en-US" altLang="zh-TW" sz="2000" dirty="0" err="1"/>
              <a:t>ReLU</a:t>
            </a:r>
            <a:r>
              <a:rPr lang="zh-TW" altLang="en-US" sz="2000" dirty="0"/>
              <a:t>則沒有這種問題。</a:t>
            </a:r>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528" y="1484784"/>
            <a:ext cx="8646334" cy="5208265"/>
          </a:xfrm>
          <a:prstGeom prst="rect">
            <a:avLst/>
          </a:prstGeom>
        </p:spPr>
      </p:pic>
    </p:spTree>
    <p:extLst>
      <p:ext uri="{BB962C8B-B14F-4D97-AF65-F5344CB8AC3E}">
        <p14:creationId xmlns:p14="http://schemas.microsoft.com/office/powerpoint/2010/main" val="765276457"/>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7503" y="116632"/>
            <a:ext cx="8568952" cy="5040312"/>
          </a:xfrm>
        </p:spPr>
        <p:txBody>
          <a:bodyPr/>
          <a:lstStyle/>
          <a:p>
            <a:r>
              <a:rPr lang="zh-TW" altLang="en-US" dirty="0"/>
              <a:t>下圖可以看出</a:t>
            </a:r>
            <a:r>
              <a:rPr lang="en-US" altLang="zh-TW" dirty="0" err="1"/>
              <a:t>ReLU</a:t>
            </a:r>
            <a:r>
              <a:rPr lang="zh-TW" altLang="en-US" dirty="0"/>
              <a:t>的潛在問題。一般實務上，</a:t>
            </a:r>
            <a:r>
              <a:rPr lang="en-US" altLang="zh-TW" dirty="0"/>
              <a:t>hidden layer</a:t>
            </a:r>
            <a:r>
              <a:rPr lang="zh-TW" altLang="en-US" dirty="0"/>
              <a:t>的</a:t>
            </a:r>
            <a:r>
              <a:rPr lang="en-US" altLang="zh-TW" dirty="0"/>
              <a:t>activation function </a:t>
            </a:r>
            <a:r>
              <a:rPr lang="zh-TW" altLang="en-US" dirty="0"/>
              <a:t>都是使用</a:t>
            </a:r>
            <a:r>
              <a:rPr lang="en-US" altLang="zh-TW" dirty="0" err="1"/>
              <a:t>ReLU</a:t>
            </a:r>
            <a:r>
              <a:rPr lang="zh-TW" altLang="en-US" dirty="0"/>
              <a:t>，</a:t>
            </a:r>
            <a:r>
              <a:rPr lang="en-US" altLang="zh-TW" dirty="0"/>
              <a:t>Output layer </a:t>
            </a:r>
            <a:r>
              <a:rPr lang="zh-TW" altLang="en-US" dirty="0"/>
              <a:t>在</a:t>
            </a:r>
            <a:r>
              <a:rPr lang="en-US" altLang="zh-TW" dirty="0"/>
              <a:t>Regression problem </a:t>
            </a:r>
            <a:r>
              <a:rPr lang="zh-TW" altLang="en-US" dirty="0"/>
              <a:t>若確定輸出必大於零，可以用</a:t>
            </a:r>
            <a:r>
              <a:rPr lang="en-US" altLang="zh-TW" dirty="0" err="1"/>
              <a:t>ReLU</a:t>
            </a:r>
            <a:r>
              <a:rPr lang="zh-TW" altLang="en-US" dirty="0"/>
              <a:t>，但較常使用</a:t>
            </a:r>
            <a:r>
              <a:rPr lang="en-US" altLang="zh-TW" dirty="0"/>
              <a:t>Linear</a:t>
            </a:r>
            <a:r>
              <a:rPr lang="zh-TW" altLang="en-US" dirty="0"/>
              <a:t>；</a:t>
            </a:r>
            <a:r>
              <a:rPr lang="en-US" altLang="zh-TW" dirty="0"/>
              <a:t>Classification problem</a:t>
            </a:r>
            <a:r>
              <a:rPr lang="zh-TW" altLang="en-US" dirty="0"/>
              <a:t>通常選</a:t>
            </a:r>
            <a:r>
              <a:rPr lang="en-US" altLang="zh-TW" dirty="0" err="1"/>
              <a:t>Softmax</a:t>
            </a:r>
            <a:r>
              <a:rPr lang="zh-TW" altLang="en-US" dirty="0"/>
              <a:t>。</a:t>
            </a:r>
          </a:p>
          <a:p>
            <a:endParaRPr lang="zh-TW" altLang="en-US" dirty="0"/>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4917" y="1866900"/>
            <a:ext cx="6334125" cy="4991100"/>
          </a:xfrm>
          <a:prstGeom prst="rect">
            <a:avLst/>
          </a:prstGeom>
        </p:spPr>
      </p:pic>
    </p:spTree>
    <p:extLst>
      <p:ext uri="{BB962C8B-B14F-4D97-AF65-F5344CB8AC3E}">
        <p14:creationId xmlns:p14="http://schemas.microsoft.com/office/powerpoint/2010/main" val="80659589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861" y="1298799"/>
            <a:ext cx="9093091" cy="4750296"/>
          </a:xfrm>
          <a:prstGeom prst="rect">
            <a:avLst/>
          </a:prstGeom>
        </p:spPr>
      </p:pic>
    </p:spTree>
    <p:extLst>
      <p:ext uri="{BB962C8B-B14F-4D97-AF65-F5344CB8AC3E}">
        <p14:creationId xmlns:p14="http://schemas.microsoft.com/office/powerpoint/2010/main" val="357085299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91733"/>
            <a:ext cx="9090851" cy="4805164"/>
          </a:xfrm>
          <a:prstGeom prst="rect">
            <a:avLst/>
          </a:prstGeom>
        </p:spPr>
      </p:pic>
    </p:spTree>
    <p:extLst>
      <p:ext uri="{BB962C8B-B14F-4D97-AF65-F5344CB8AC3E}">
        <p14:creationId xmlns:p14="http://schemas.microsoft.com/office/powerpoint/2010/main" val="252216117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12B666-A472-0DF6-D7C5-53AC1F22253B}"/>
              </a:ext>
            </a:extLst>
          </p:cNvPr>
          <p:cNvSpPr>
            <a:spLocks noGrp="1"/>
          </p:cNvSpPr>
          <p:nvPr>
            <p:ph type="title"/>
          </p:nvPr>
        </p:nvSpPr>
        <p:spPr>
          <a:xfrm>
            <a:off x="179387" y="44624"/>
            <a:ext cx="8264525" cy="720725"/>
          </a:xfrm>
        </p:spPr>
        <p:txBody>
          <a:bodyPr/>
          <a:lstStyle/>
          <a:p>
            <a:r>
              <a:rPr lang="zh-TW" altLang="en-US"/>
              <a:t>什麼是 </a:t>
            </a:r>
            <a:r>
              <a:rPr lang="en-US" altLang="zh-TW"/>
              <a:t>logits ?</a:t>
            </a:r>
            <a:endParaRPr lang="zh-TW" altLang="en-US"/>
          </a:p>
        </p:txBody>
      </p:sp>
      <p:sp>
        <p:nvSpPr>
          <p:cNvPr id="3" name="內容版面配置區 2">
            <a:extLst>
              <a:ext uri="{FF2B5EF4-FFF2-40B4-BE49-F238E27FC236}">
                <a16:creationId xmlns:a16="http://schemas.microsoft.com/office/drawing/2014/main" id="{94219D05-3917-5820-A02A-94FC51322413}"/>
              </a:ext>
            </a:extLst>
          </p:cNvPr>
          <p:cNvSpPr>
            <a:spLocks noGrp="1"/>
          </p:cNvSpPr>
          <p:nvPr>
            <p:ph idx="1"/>
          </p:nvPr>
        </p:nvSpPr>
        <p:spPr>
          <a:xfrm>
            <a:off x="168270" y="908844"/>
            <a:ext cx="8857110" cy="5040312"/>
          </a:xfrm>
        </p:spPr>
        <p:txBody>
          <a:bodyPr/>
          <a:lstStyle/>
          <a:p>
            <a:r>
              <a:rPr lang="zh-TW" altLang="en-US" sz="2000"/>
              <a:t>數學或統計指</a:t>
            </a:r>
            <a:r>
              <a:rPr lang="en-US" altLang="zh-TW" sz="2000"/>
              <a:t>: </a:t>
            </a:r>
            <a:r>
              <a:rPr lang="zh-TW" altLang="en-US" sz="2000"/>
              <a:t>一個事件發生與該事件不發生的比值的對數</a:t>
            </a:r>
            <a:r>
              <a:rPr lang="en-US" altLang="zh-TW" sz="2000"/>
              <a:t>. </a:t>
            </a:r>
            <a:r>
              <a:rPr lang="zh-TW" altLang="en-US" sz="2000"/>
              <a:t>對錯比</a:t>
            </a:r>
            <a:r>
              <a:rPr lang="en-US" altLang="zh-TW" sz="2000"/>
              <a:t>\</a:t>
            </a:r>
            <a:r>
              <a:rPr lang="zh-TW" altLang="en-US" sz="2000"/>
              <a:t>勝負比</a:t>
            </a:r>
            <a:endParaRPr lang="en-US" altLang="zh-TW" sz="2000"/>
          </a:p>
          <a:p>
            <a:endParaRPr lang="en-US" altLang="zh-TW" sz="2000"/>
          </a:p>
          <a:p>
            <a:r>
              <a:rPr lang="zh-TW" altLang="en-US" sz="2000">
                <a:solidFill>
                  <a:schemeClr val="tx1"/>
                </a:solidFill>
              </a:rPr>
              <a:t>什麼是機器學習中的 </a:t>
            </a:r>
            <a:r>
              <a:rPr lang="en-US" altLang="zh-TW" sz="2000">
                <a:solidFill>
                  <a:schemeClr val="tx1"/>
                </a:solidFill>
              </a:rPr>
              <a:t>logits ?</a:t>
            </a:r>
          </a:p>
          <a:p>
            <a:r>
              <a:rPr lang="zh-TW" altLang="en-US" sz="2000">
                <a:solidFill>
                  <a:srgbClr val="0070C0"/>
                </a:solidFill>
                <a:effectLst/>
              </a:rPr>
              <a:t>分類模型產生的原始（非標準化）預測向量，通常會傳遞給標準化函數。</a:t>
            </a:r>
            <a:endParaRPr lang="en-US" altLang="zh-TW" sz="2000">
              <a:solidFill>
                <a:srgbClr val="0070C0"/>
              </a:solidFill>
              <a:effectLst/>
            </a:endParaRPr>
          </a:p>
          <a:p>
            <a:r>
              <a:rPr lang="zh-TW" altLang="en-US" sz="2000">
                <a:solidFill>
                  <a:srgbClr val="0070C0"/>
                </a:solidFill>
                <a:effectLst/>
              </a:rPr>
              <a:t>如果模型正在解決多類別分類問題，</a:t>
            </a:r>
            <a:r>
              <a:rPr lang="en-US" altLang="zh-TW" sz="2000">
                <a:solidFill>
                  <a:srgbClr val="0070C0"/>
                </a:solidFill>
                <a:effectLst/>
              </a:rPr>
              <a:t>logits </a:t>
            </a:r>
            <a:r>
              <a:rPr lang="zh-TW" altLang="en-US" sz="2000">
                <a:solidFill>
                  <a:srgbClr val="0070C0"/>
                </a:solidFill>
                <a:effectLst/>
              </a:rPr>
              <a:t>通常會成為</a:t>
            </a:r>
            <a:r>
              <a:rPr lang="en-US" altLang="zh-TW" sz="2000">
                <a:solidFill>
                  <a:srgbClr val="0070C0"/>
                </a:solidFill>
                <a:effectLst/>
              </a:rPr>
              <a:t>softmax</a:t>
            </a:r>
            <a:r>
              <a:rPr lang="zh-TW" altLang="en-US" sz="2000">
                <a:solidFill>
                  <a:srgbClr val="0070C0"/>
                </a:solidFill>
                <a:effectLst/>
              </a:rPr>
              <a:t>函數的輸入 。然後，</a:t>
            </a:r>
            <a:r>
              <a:rPr lang="en-US" altLang="zh-TW" sz="2000">
                <a:solidFill>
                  <a:srgbClr val="0070C0"/>
                </a:solidFill>
                <a:effectLst/>
              </a:rPr>
              <a:t>softmax </a:t>
            </a:r>
            <a:r>
              <a:rPr lang="zh-TW" altLang="en-US" sz="2000">
                <a:solidFill>
                  <a:srgbClr val="0070C0"/>
                </a:solidFill>
                <a:effectLst/>
              </a:rPr>
              <a:t>函數產生一個（</a:t>
            </a:r>
            <a:r>
              <a:rPr lang="en-US" altLang="zh-TW" sz="2000">
                <a:solidFill>
                  <a:srgbClr val="0070C0"/>
                </a:solidFill>
                <a:effectLst/>
              </a:rPr>
              <a:t>normalization </a:t>
            </a:r>
            <a:r>
              <a:rPr lang="zh-TW" altLang="en-US" sz="2000">
                <a:solidFill>
                  <a:srgbClr val="0070C0"/>
                </a:solidFill>
                <a:effectLst/>
              </a:rPr>
              <a:t>歸一化</a:t>
            </a:r>
            <a:r>
              <a:rPr lang="en-US" altLang="zh-TW" sz="2000">
                <a:solidFill>
                  <a:srgbClr val="0070C0"/>
                </a:solidFill>
                <a:effectLst/>
              </a:rPr>
              <a:t>;</a:t>
            </a:r>
            <a:r>
              <a:rPr lang="zh-TW" altLang="en-US" sz="2000">
                <a:solidFill>
                  <a:srgbClr val="0070C0"/>
                </a:solidFill>
                <a:effectLst/>
              </a:rPr>
              <a:t>各類別機率加起來為</a:t>
            </a:r>
            <a:r>
              <a:rPr lang="en-US" altLang="zh-TW" sz="2000">
                <a:solidFill>
                  <a:srgbClr val="0070C0"/>
                </a:solidFill>
                <a:effectLst/>
              </a:rPr>
              <a:t>1</a:t>
            </a:r>
            <a:r>
              <a:rPr lang="zh-TW" altLang="en-US" sz="2000">
                <a:solidFill>
                  <a:srgbClr val="0070C0"/>
                </a:solidFill>
                <a:effectLst/>
              </a:rPr>
              <a:t>）機率向量，每個可能的類別都有一個值。</a:t>
            </a:r>
            <a:endParaRPr lang="en-US" altLang="zh-TW" sz="2000">
              <a:solidFill>
                <a:srgbClr val="0070C0"/>
              </a:solidFill>
              <a:effectLst/>
            </a:endParaRPr>
          </a:p>
          <a:p>
            <a:endParaRPr lang="zh-TW" altLang="en-US" sz="2000">
              <a:solidFill>
                <a:srgbClr val="0070C0"/>
              </a:solidFill>
              <a:effectLst/>
            </a:endParaRPr>
          </a:p>
          <a:p>
            <a:r>
              <a:rPr lang="en-US" altLang="zh-TW" sz="2000">
                <a:solidFill>
                  <a:srgbClr val="0070C0"/>
                </a:solidFill>
                <a:effectLst/>
              </a:rPr>
              <a:t>Logits </a:t>
            </a:r>
            <a:r>
              <a:rPr lang="zh-TW" altLang="en-US" sz="2000">
                <a:solidFill>
                  <a:srgbClr val="0070C0"/>
                </a:solidFill>
                <a:effectLst/>
              </a:rPr>
              <a:t>有時也指 </a:t>
            </a:r>
            <a:r>
              <a:rPr lang="en-US" altLang="zh-TW" sz="2000">
                <a:solidFill>
                  <a:srgbClr val="0070C0"/>
                </a:solidFill>
                <a:effectLst/>
              </a:rPr>
              <a:t>sigmoid </a:t>
            </a:r>
            <a:r>
              <a:rPr lang="zh-TW" altLang="en-US" sz="2000">
                <a:solidFill>
                  <a:srgbClr val="0070C0"/>
                </a:solidFill>
                <a:effectLst/>
              </a:rPr>
              <a:t>函數的逐元素反函數。</a:t>
            </a:r>
          </a:p>
        </p:txBody>
      </p:sp>
      <p:sp>
        <p:nvSpPr>
          <p:cNvPr id="5" name="文字方塊 4">
            <a:extLst>
              <a:ext uri="{FF2B5EF4-FFF2-40B4-BE49-F238E27FC236}">
                <a16:creationId xmlns:a16="http://schemas.microsoft.com/office/drawing/2014/main" id="{0A6AA09E-7976-0DA7-3663-9ECD9C25D322}"/>
              </a:ext>
            </a:extLst>
          </p:cNvPr>
          <p:cNvSpPr txBox="1"/>
          <p:nvPr/>
        </p:nvSpPr>
        <p:spPr>
          <a:xfrm>
            <a:off x="467544" y="4221088"/>
            <a:ext cx="7128792" cy="646331"/>
          </a:xfrm>
          <a:prstGeom prst="rect">
            <a:avLst/>
          </a:prstGeom>
          <a:noFill/>
        </p:spPr>
        <p:txBody>
          <a:bodyPr wrap="square">
            <a:spAutoFit/>
          </a:bodyPr>
          <a:lstStyle/>
          <a:p>
            <a:r>
              <a:rPr lang="en-US" altLang="zh-TW" sz="1800"/>
              <a:t>In Math, Logit is a function that maps probabilities ([0, 1]) to R ((-inf, inf))</a:t>
            </a:r>
          </a:p>
          <a:p>
            <a:r>
              <a:rPr lang="en-US" altLang="zh-TW" sz="1800"/>
              <a:t>=&gt;</a:t>
            </a:r>
            <a:r>
              <a:rPr lang="zh-TW" altLang="en-US" sz="1400" b="0" i="0">
                <a:solidFill>
                  <a:srgbClr val="0C0D0E"/>
                </a:solidFill>
                <a:effectLst/>
                <a:highlight>
                  <a:srgbClr val="FFFFFF"/>
                </a:highlight>
                <a:latin typeface="-apple-system"/>
              </a:rPr>
              <a:t> </a:t>
            </a:r>
            <a:r>
              <a:rPr lang="en-US" altLang="zh-TW" sz="1400" b="0" i="0">
                <a:solidFill>
                  <a:srgbClr val="0C0D0E"/>
                </a:solidFill>
                <a:effectLst/>
                <a:highlight>
                  <a:srgbClr val="FFFFFF"/>
                </a:highlight>
                <a:latin typeface="-apple-system"/>
              </a:rPr>
              <a:t>0.5 </a:t>
            </a:r>
            <a:r>
              <a:rPr lang="zh-TW" altLang="en-US" sz="1400" b="0" i="0">
                <a:solidFill>
                  <a:srgbClr val="0C0D0E"/>
                </a:solidFill>
                <a:effectLst/>
                <a:highlight>
                  <a:srgbClr val="FFFFFF"/>
                </a:highlight>
                <a:latin typeface="-apple-system"/>
              </a:rPr>
              <a:t>的機率對應於 </a:t>
            </a:r>
            <a:r>
              <a:rPr lang="en-US" altLang="zh-TW" sz="1400" b="0" i="0">
                <a:solidFill>
                  <a:srgbClr val="0C0D0E"/>
                </a:solidFill>
                <a:effectLst/>
                <a:highlight>
                  <a:srgbClr val="FFFFFF"/>
                </a:highlight>
                <a:latin typeface="-apple-system"/>
              </a:rPr>
              <a:t>0 </a:t>
            </a:r>
            <a:r>
              <a:rPr lang="zh-TW" altLang="en-US" sz="1400" b="0" i="0">
                <a:solidFill>
                  <a:srgbClr val="0C0D0E"/>
                </a:solidFill>
                <a:effectLst/>
                <a:highlight>
                  <a:srgbClr val="FFFFFF"/>
                </a:highlight>
                <a:latin typeface="-apple-system"/>
              </a:rPr>
              <a:t>的 </a:t>
            </a:r>
            <a:r>
              <a:rPr lang="en-US" altLang="zh-TW" sz="1400" b="0" i="0">
                <a:solidFill>
                  <a:srgbClr val="0C0D0E"/>
                </a:solidFill>
                <a:effectLst/>
                <a:highlight>
                  <a:srgbClr val="FFFFFF"/>
                </a:highlight>
                <a:latin typeface="-apple-system"/>
              </a:rPr>
              <a:t>logit</a:t>
            </a:r>
            <a:r>
              <a:rPr lang="zh-TW" altLang="en-US" sz="1400" b="0" i="0">
                <a:solidFill>
                  <a:srgbClr val="0C0D0E"/>
                </a:solidFill>
                <a:effectLst/>
                <a:highlight>
                  <a:srgbClr val="FFFFFF"/>
                </a:highlight>
                <a:latin typeface="-apple-system"/>
              </a:rPr>
              <a:t>。</a:t>
            </a:r>
            <a:endParaRPr lang="zh-TW" altLang="en-US" sz="1800"/>
          </a:p>
        </p:txBody>
      </p:sp>
      <p:pic>
        <p:nvPicPr>
          <p:cNvPr id="7" name="圖片 6">
            <a:extLst>
              <a:ext uri="{FF2B5EF4-FFF2-40B4-BE49-F238E27FC236}">
                <a16:creationId xmlns:a16="http://schemas.microsoft.com/office/drawing/2014/main" id="{6870A1C4-CFB6-B76E-127A-94256AB34BA6}"/>
              </a:ext>
            </a:extLst>
          </p:cNvPr>
          <p:cNvPicPr>
            <a:picLocks noChangeAspect="1"/>
          </p:cNvPicPr>
          <p:nvPr/>
        </p:nvPicPr>
        <p:blipFill>
          <a:blip r:embed="rId2"/>
          <a:stretch>
            <a:fillRect/>
          </a:stretch>
        </p:blipFill>
        <p:spPr>
          <a:xfrm>
            <a:off x="1893279" y="5040745"/>
            <a:ext cx="4277322" cy="876422"/>
          </a:xfrm>
          <a:prstGeom prst="rect">
            <a:avLst/>
          </a:prstGeom>
        </p:spPr>
      </p:pic>
      <p:pic>
        <p:nvPicPr>
          <p:cNvPr id="8" name="圖片 7">
            <a:extLst>
              <a:ext uri="{FF2B5EF4-FFF2-40B4-BE49-F238E27FC236}">
                <a16:creationId xmlns:a16="http://schemas.microsoft.com/office/drawing/2014/main" id="{4B526631-35CE-B95D-000F-4E3704F3880B}"/>
              </a:ext>
            </a:extLst>
          </p:cNvPr>
          <p:cNvPicPr>
            <a:picLocks noChangeAspect="1"/>
          </p:cNvPicPr>
          <p:nvPr/>
        </p:nvPicPr>
        <p:blipFill>
          <a:blip r:embed="rId3"/>
          <a:stretch>
            <a:fillRect/>
          </a:stretch>
        </p:blipFill>
        <p:spPr>
          <a:xfrm>
            <a:off x="6228184" y="3139824"/>
            <a:ext cx="2356048" cy="937769"/>
          </a:xfrm>
          <a:prstGeom prst="rect">
            <a:avLst/>
          </a:prstGeom>
        </p:spPr>
      </p:pic>
    </p:spTree>
    <p:extLst>
      <p:ext uri="{BB962C8B-B14F-4D97-AF65-F5344CB8AC3E}">
        <p14:creationId xmlns:p14="http://schemas.microsoft.com/office/powerpoint/2010/main" val="364752318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4AC329-CE3E-B6BF-4079-0970746FB86B}"/>
              </a:ext>
            </a:extLst>
          </p:cNvPr>
          <p:cNvSpPr>
            <a:spLocks noGrp="1"/>
          </p:cNvSpPr>
          <p:nvPr>
            <p:ph type="title"/>
          </p:nvPr>
        </p:nvSpPr>
        <p:spPr>
          <a:xfrm>
            <a:off x="179388" y="44624"/>
            <a:ext cx="8264525" cy="720725"/>
          </a:xfrm>
        </p:spPr>
        <p:txBody>
          <a:bodyPr/>
          <a:lstStyle/>
          <a:p>
            <a:r>
              <a:rPr lang="zh-TW" altLang="en-US"/>
              <a:t>什麼是 </a:t>
            </a:r>
            <a:r>
              <a:rPr lang="en-US" altLang="zh-TW"/>
              <a:t>logits ?</a:t>
            </a:r>
            <a:endParaRPr lang="zh-TW" altLang="en-US"/>
          </a:p>
        </p:txBody>
      </p:sp>
      <p:sp>
        <p:nvSpPr>
          <p:cNvPr id="3" name="內容版面配置區 2">
            <a:extLst>
              <a:ext uri="{FF2B5EF4-FFF2-40B4-BE49-F238E27FC236}">
                <a16:creationId xmlns:a16="http://schemas.microsoft.com/office/drawing/2014/main" id="{1C00663C-F2EA-09E6-67F0-4890172C8D13}"/>
              </a:ext>
            </a:extLst>
          </p:cNvPr>
          <p:cNvSpPr>
            <a:spLocks noGrp="1"/>
          </p:cNvSpPr>
          <p:nvPr>
            <p:ph idx="1"/>
          </p:nvPr>
        </p:nvSpPr>
        <p:spPr>
          <a:xfrm>
            <a:off x="155117" y="836712"/>
            <a:ext cx="8665355" cy="5040312"/>
          </a:xfrm>
        </p:spPr>
        <p:txBody>
          <a:bodyPr/>
          <a:lstStyle/>
          <a:p>
            <a:r>
              <a:rPr lang="zh-TW" altLang="en-US" sz="1600"/>
              <a:t>根據維基百科，</a:t>
            </a:r>
            <a:r>
              <a:rPr lang="en-US" altLang="zh-TW" sz="1600"/>
              <a:t>logit </a:t>
            </a:r>
            <a:r>
              <a:rPr lang="zh-TW" altLang="en-US" sz="1600"/>
              <a:t>在數學上是一個將</a:t>
            </a:r>
            <a:r>
              <a:rPr lang="en-US" altLang="zh-TW" sz="1600"/>
              <a:t>0~100%</a:t>
            </a:r>
            <a:r>
              <a:rPr lang="zh-TW" altLang="en-US" sz="1600"/>
              <a:t>映射到負無限大到正無限大的函示，舉例來說，</a:t>
            </a:r>
            <a:r>
              <a:rPr lang="en-US" altLang="zh-TW" sz="1600"/>
              <a:t>50%</a:t>
            </a:r>
            <a:r>
              <a:rPr lang="zh-TW" altLang="en-US" sz="1600"/>
              <a:t>就是代表</a:t>
            </a:r>
            <a:r>
              <a:rPr lang="en-US" altLang="zh-TW" sz="1600"/>
              <a:t>0</a:t>
            </a:r>
            <a:r>
              <a:rPr lang="zh-TW" altLang="en-US" sz="1600"/>
              <a:t>，不到</a:t>
            </a:r>
            <a:r>
              <a:rPr lang="en-US" altLang="zh-TW" sz="1600"/>
              <a:t>50%</a:t>
            </a:r>
            <a:r>
              <a:rPr lang="zh-TW" altLang="en-US" sz="1600"/>
              <a:t>在 </a:t>
            </a:r>
            <a:r>
              <a:rPr lang="en-US" altLang="zh-TW" sz="1600"/>
              <a:t>logit </a:t>
            </a:r>
            <a:r>
              <a:rPr lang="zh-TW" altLang="en-US" sz="1600"/>
              <a:t>上都是負的，可以到負無限大，</a:t>
            </a:r>
            <a:r>
              <a:rPr lang="en-US" altLang="zh-TW" sz="1600"/>
              <a:t>50%</a:t>
            </a:r>
            <a:r>
              <a:rPr lang="zh-TW" altLang="en-US" sz="1600"/>
              <a:t>以上的 </a:t>
            </a:r>
            <a:r>
              <a:rPr lang="en-US" altLang="zh-TW" sz="1600"/>
              <a:t>logit </a:t>
            </a:r>
            <a:r>
              <a:rPr lang="zh-TW" altLang="en-US" sz="1600"/>
              <a:t>範圍就是大於</a:t>
            </a:r>
            <a:r>
              <a:rPr lang="en-US" altLang="zh-TW" sz="1600"/>
              <a:t>0</a:t>
            </a:r>
            <a:r>
              <a:rPr lang="zh-TW" altLang="en-US" sz="1600"/>
              <a:t>到無限大。</a:t>
            </a:r>
          </a:p>
          <a:p>
            <a:endParaRPr lang="zh-TW" altLang="en-US" sz="1600"/>
          </a:p>
          <a:p>
            <a:r>
              <a:rPr lang="zh-TW" altLang="en-US" sz="1600"/>
              <a:t>而我們再計算 </a:t>
            </a:r>
            <a:r>
              <a:rPr lang="en-US" altLang="zh-TW" sz="1600">
                <a:effectLst/>
              </a:rPr>
              <a:t>loss</a:t>
            </a:r>
            <a:r>
              <a:rPr lang="en-US" altLang="zh-TW" sz="1600"/>
              <a:t> </a:t>
            </a:r>
            <a:r>
              <a:rPr lang="zh-TW" altLang="en-US" sz="1600"/>
              <a:t>值時，</a:t>
            </a:r>
            <a:r>
              <a:rPr lang="en-US" altLang="zh-TW" sz="1600"/>
              <a:t>label </a:t>
            </a:r>
            <a:r>
              <a:rPr lang="zh-TW" altLang="en-US" sz="1600"/>
              <a:t>通常都是</a:t>
            </a:r>
            <a:r>
              <a:rPr lang="en-US" altLang="zh-TW" sz="1600"/>
              <a:t>0</a:t>
            </a:r>
            <a:r>
              <a:rPr lang="zh-TW" altLang="en-US" sz="1600"/>
              <a:t>與</a:t>
            </a:r>
            <a:r>
              <a:rPr lang="en-US" altLang="zh-TW" sz="1600"/>
              <a:t>1</a:t>
            </a:r>
            <a:r>
              <a:rPr lang="zh-TW" altLang="en-US" sz="1600"/>
              <a:t>，我們必須經過 </a:t>
            </a:r>
            <a:r>
              <a:rPr lang="en-US" altLang="zh-TW" sz="1600"/>
              <a:t>sigmoid </a:t>
            </a:r>
            <a:r>
              <a:rPr lang="zh-TW" altLang="en-US" sz="1600"/>
              <a:t>或 </a:t>
            </a:r>
            <a:r>
              <a:rPr lang="en-US" altLang="zh-TW" sz="1600"/>
              <a:t>softmax </a:t>
            </a:r>
            <a:r>
              <a:rPr lang="zh-TW" altLang="en-US" sz="1600"/>
              <a:t>將 </a:t>
            </a:r>
            <a:r>
              <a:rPr lang="en-US" altLang="zh-TW" sz="1600"/>
              <a:t>logit </a:t>
            </a:r>
            <a:r>
              <a:rPr lang="zh-TW" altLang="en-US" sz="1600"/>
              <a:t>的範圍縮到同樣也是</a:t>
            </a:r>
            <a:r>
              <a:rPr lang="en-US" altLang="zh-TW" sz="1600"/>
              <a:t>0</a:t>
            </a:r>
            <a:r>
              <a:rPr lang="zh-TW" altLang="en-US" sz="1600"/>
              <a:t>和</a:t>
            </a:r>
            <a:r>
              <a:rPr lang="en-US" altLang="zh-TW" sz="1600"/>
              <a:t>1</a:t>
            </a:r>
            <a:r>
              <a:rPr lang="zh-TW" altLang="en-US" sz="1600"/>
              <a:t>之間，這麼一來計算出的 </a:t>
            </a:r>
            <a:r>
              <a:rPr lang="en-US" altLang="zh-TW" sz="1600"/>
              <a:t>loss </a:t>
            </a:r>
            <a:r>
              <a:rPr lang="zh-TW" altLang="en-US" sz="1600"/>
              <a:t>才有意義，所以</a:t>
            </a:r>
            <a:r>
              <a:rPr lang="zh-TW" altLang="en-US" sz="1600">
                <a:solidFill>
                  <a:srgbClr val="002060"/>
                </a:solidFill>
              </a:rPr>
              <a:t>一般我們會把在最後經過 </a:t>
            </a:r>
            <a:r>
              <a:rPr lang="en-US" altLang="zh-TW" sz="1600">
                <a:solidFill>
                  <a:srgbClr val="002060"/>
                </a:solidFill>
              </a:rPr>
              <a:t>softmax </a:t>
            </a:r>
            <a:r>
              <a:rPr lang="zh-TW" altLang="en-US" sz="1600">
                <a:solidFill>
                  <a:srgbClr val="002060"/>
                </a:solidFill>
              </a:rPr>
              <a:t>或 </a:t>
            </a:r>
            <a:r>
              <a:rPr lang="en-US" altLang="zh-TW" sz="1600">
                <a:solidFill>
                  <a:srgbClr val="002060"/>
                </a:solidFill>
              </a:rPr>
              <a:t>sigmoid </a:t>
            </a:r>
            <a:r>
              <a:rPr lang="zh-TW" altLang="en-US" sz="1600">
                <a:solidFill>
                  <a:srgbClr val="002060"/>
                </a:solidFill>
              </a:rPr>
              <a:t>的前一個 </a:t>
            </a:r>
            <a:r>
              <a:rPr lang="en-US" altLang="zh-TW" sz="1600">
                <a:solidFill>
                  <a:srgbClr val="002060"/>
                </a:solidFill>
              </a:rPr>
              <a:t>tensor </a:t>
            </a:r>
            <a:r>
              <a:rPr lang="zh-TW" altLang="en-US" sz="1600">
                <a:solidFill>
                  <a:srgbClr val="002060"/>
                </a:solidFill>
              </a:rPr>
              <a:t>稱作 </a:t>
            </a:r>
            <a:r>
              <a:rPr lang="en-US" altLang="zh-TW" sz="1600">
                <a:solidFill>
                  <a:srgbClr val="002060"/>
                </a:solidFill>
              </a:rPr>
              <a:t>logit</a:t>
            </a:r>
            <a:r>
              <a:rPr lang="zh-TW" altLang="en-US" sz="1600"/>
              <a:t>。</a:t>
            </a:r>
          </a:p>
          <a:p>
            <a:endParaRPr lang="zh-TW" altLang="en-US" sz="1600"/>
          </a:p>
          <a:p>
            <a:r>
              <a:rPr lang="en-US" altLang="zh-TW" sz="1600"/>
              <a:t>tf.keras.losses.* </a:t>
            </a:r>
            <a:r>
              <a:rPr lang="zh-TW" altLang="en-US" sz="1600"/>
              <a:t>系列提供的 </a:t>
            </a:r>
            <a:r>
              <a:rPr lang="en-US" altLang="zh-TW" sz="1600"/>
              <a:t>API </a:t>
            </a:r>
            <a:r>
              <a:rPr lang="zh-TW" altLang="en-US" sz="1600"/>
              <a:t>中，很多都提供了 </a:t>
            </a:r>
            <a:r>
              <a:rPr lang="en-US" altLang="zh-TW" sz="1600"/>
              <a:t>from_logits </a:t>
            </a:r>
            <a:r>
              <a:rPr lang="zh-TW" altLang="en-US" sz="1600"/>
              <a:t>這個參數讓你直接接 </a:t>
            </a:r>
            <a:r>
              <a:rPr lang="en-US" altLang="zh-TW" sz="1600"/>
              <a:t>logit </a:t>
            </a:r>
            <a:r>
              <a:rPr lang="zh-TW" altLang="en-US" sz="1600"/>
              <a:t>層，預設 </a:t>
            </a:r>
            <a:r>
              <a:rPr lang="en-US" altLang="zh-TW" sz="1600"/>
              <a:t>from_logits=False</a:t>
            </a:r>
            <a:r>
              <a:rPr lang="zh-TW" altLang="en-US" sz="1600"/>
              <a:t>，我們來看看使用 </a:t>
            </a:r>
            <a:r>
              <a:rPr lang="en-US" altLang="zh-TW" sz="1600"/>
              <a:t>from_logits=False </a:t>
            </a:r>
            <a:r>
              <a:rPr lang="zh-TW" altLang="en-US" sz="1600"/>
              <a:t>來訓練的結果。</a:t>
            </a:r>
          </a:p>
        </p:txBody>
      </p:sp>
      <p:pic>
        <p:nvPicPr>
          <p:cNvPr id="5" name="圖片 4">
            <a:extLst>
              <a:ext uri="{FF2B5EF4-FFF2-40B4-BE49-F238E27FC236}">
                <a16:creationId xmlns:a16="http://schemas.microsoft.com/office/drawing/2014/main" id="{ABD18404-BD41-FA09-6B1C-ED9B15770A59}"/>
              </a:ext>
            </a:extLst>
          </p:cNvPr>
          <p:cNvPicPr>
            <a:picLocks noChangeAspect="1"/>
          </p:cNvPicPr>
          <p:nvPr/>
        </p:nvPicPr>
        <p:blipFill>
          <a:blip r:embed="rId2"/>
          <a:stretch>
            <a:fillRect/>
          </a:stretch>
        </p:blipFill>
        <p:spPr>
          <a:xfrm>
            <a:off x="2555776" y="3495738"/>
            <a:ext cx="6463978" cy="3029606"/>
          </a:xfrm>
          <a:prstGeom prst="rect">
            <a:avLst/>
          </a:prstGeom>
        </p:spPr>
      </p:pic>
      <p:sp>
        <p:nvSpPr>
          <p:cNvPr id="7" name="文字方塊 6">
            <a:extLst>
              <a:ext uri="{FF2B5EF4-FFF2-40B4-BE49-F238E27FC236}">
                <a16:creationId xmlns:a16="http://schemas.microsoft.com/office/drawing/2014/main" id="{1716FBF4-5273-354D-15FB-9B43C300172F}"/>
              </a:ext>
            </a:extLst>
          </p:cNvPr>
          <p:cNvSpPr txBox="1"/>
          <p:nvPr/>
        </p:nvSpPr>
        <p:spPr>
          <a:xfrm>
            <a:off x="323528" y="3712964"/>
            <a:ext cx="1944216" cy="2031325"/>
          </a:xfrm>
          <a:prstGeom prst="rect">
            <a:avLst/>
          </a:prstGeom>
          <a:noFill/>
        </p:spPr>
        <p:txBody>
          <a:bodyPr wrap="square">
            <a:spAutoFit/>
          </a:bodyPr>
          <a:lstStyle/>
          <a:p>
            <a:r>
              <a:rPr lang="zh-TW" altLang="en-US" sz="1400">
                <a:latin typeface="+mn-ea"/>
                <a:ea typeface="+mn-ea"/>
              </a:rPr>
              <a:t>在計算 </a:t>
            </a:r>
            <a:r>
              <a:rPr lang="en-US" altLang="zh-TW" sz="1400">
                <a:latin typeface="+mn-ea"/>
                <a:ea typeface="+mn-ea"/>
              </a:rPr>
              <a:t>loss </a:t>
            </a:r>
            <a:r>
              <a:rPr lang="zh-TW" altLang="en-US" sz="1400">
                <a:latin typeface="+mn-ea"/>
                <a:ea typeface="+mn-ea"/>
              </a:rPr>
              <a:t>值時，如果不透過 </a:t>
            </a:r>
            <a:r>
              <a:rPr lang="en-US" altLang="zh-TW" sz="1400">
                <a:latin typeface="+mn-ea"/>
                <a:ea typeface="+mn-ea"/>
              </a:rPr>
              <a:t>softmax </a:t>
            </a:r>
            <a:r>
              <a:rPr lang="zh-TW" altLang="en-US" sz="1400">
                <a:latin typeface="+mn-ea"/>
                <a:ea typeface="+mn-ea"/>
              </a:rPr>
              <a:t>或 </a:t>
            </a:r>
            <a:r>
              <a:rPr lang="en-US" altLang="zh-TW" sz="1400">
                <a:latin typeface="+mn-ea"/>
                <a:ea typeface="+mn-ea"/>
              </a:rPr>
              <a:t>sigmoid </a:t>
            </a:r>
            <a:r>
              <a:rPr lang="zh-TW" altLang="en-US" sz="1400">
                <a:latin typeface="+mn-ea"/>
                <a:ea typeface="+mn-ea"/>
              </a:rPr>
              <a:t>將 </a:t>
            </a:r>
            <a:r>
              <a:rPr lang="en-US" altLang="zh-TW" sz="1400">
                <a:latin typeface="+mn-ea"/>
                <a:ea typeface="+mn-ea"/>
              </a:rPr>
              <a:t>logit </a:t>
            </a:r>
            <a:r>
              <a:rPr lang="zh-TW" altLang="en-US" sz="1400">
                <a:latin typeface="+mn-ea"/>
                <a:ea typeface="+mn-ea"/>
              </a:rPr>
              <a:t>縮限範圍會導致與 </a:t>
            </a:r>
            <a:r>
              <a:rPr lang="en-US" altLang="zh-TW" sz="1400">
                <a:latin typeface="+mn-ea"/>
                <a:ea typeface="+mn-ea"/>
              </a:rPr>
              <a:t>label </a:t>
            </a:r>
            <a:r>
              <a:rPr lang="zh-TW" altLang="en-US" sz="1400">
                <a:latin typeface="+mn-ea"/>
                <a:ea typeface="+mn-ea"/>
              </a:rPr>
              <a:t>的值計算錯誤，從而讓模型學不到東西，因此在建構模型時，請務必檢查這個地方是否有遺漏！</a:t>
            </a:r>
          </a:p>
        </p:txBody>
      </p:sp>
    </p:spTree>
    <p:extLst>
      <p:ext uri="{BB962C8B-B14F-4D97-AF65-F5344CB8AC3E}">
        <p14:creationId xmlns:p14="http://schemas.microsoft.com/office/powerpoint/2010/main" val="3495837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2"/>
            <a:ext cx="8785100" cy="837389"/>
          </a:xfrm>
        </p:spPr>
        <p:txBody>
          <a:bodyPr/>
          <a:lstStyle/>
          <a:p>
            <a:r>
              <a:rPr lang="en-US" altLang="zh-TW" dirty="0"/>
              <a:t>Hands-on </a:t>
            </a:r>
            <a:r>
              <a:rPr lang="zh-TW" altLang="en-US" dirty="0"/>
              <a:t>動手做實驗</a:t>
            </a:r>
            <a:r>
              <a:rPr lang="en-US" altLang="zh-TW" dirty="0"/>
              <a:t>: Using a TPU </a:t>
            </a:r>
            <a:br>
              <a:rPr lang="en-US" altLang="zh-TW" dirty="0"/>
            </a:br>
            <a:r>
              <a:rPr lang="en-US" altLang="zh-TW" sz="1000" dirty="0"/>
              <a:t>https://colab.research.google.com/github/GoogleCloudPlatform/training-data-analyst/blob/master/courses/fast-and-lean-data-science/07_Keras_Flowers_TPU_playground.ipynb</a:t>
            </a:r>
            <a:endParaRPr lang="zh-TW" altLang="en-US" sz="1000" dirty="0"/>
          </a:p>
        </p:txBody>
      </p:sp>
      <p:sp>
        <p:nvSpPr>
          <p:cNvPr id="3" name="內容版面配置區 2"/>
          <p:cNvSpPr>
            <a:spLocks noGrp="1"/>
          </p:cNvSpPr>
          <p:nvPr>
            <p:ph idx="1"/>
          </p:nvPr>
        </p:nvSpPr>
        <p:spPr/>
        <p:txBody>
          <a:bodyPr/>
          <a:lstStyle/>
          <a:p>
            <a:r>
              <a:rPr lang="en-US" altLang="zh-TW" sz="2000" dirty="0"/>
              <a:t>Let us build and train a convolutional neural network from scratch. </a:t>
            </a:r>
          </a:p>
          <a:p>
            <a:r>
              <a:rPr lang="en-US" altLang="zh-TW" sz="2000" dirty="0"/>
              <a:t>Using a TPU </a:t>
            </a:r>
            <a:r>
              <a:rPr lang="en-US" altLang="zh-TW" sz="1800" dirty="0"/>
              <a:t>will</a:t>
            </a:r>
            <a:r>
              <a:rPr lang="en-US" altLang="zh-TW" sz="2000" dirty="0"/>
              <a:t> allow us to iterate very fast</a:t>
            </a:r>
            <a:r>
              <a:rPr lang="en-US" altLang="zh-TW" sz="2000"/>
              <a:t>. </a:t>
            </a:r>
          </a:p>
          <a:p>
            <a:endParaRPr lang="en-US" altLang="zh-TW" sz="2000"/>
          </a:p>
          <a:p>
            <a:r>
              <a:rPr lang="en-US" altLang="zh-TW" sz="2000"/>
              <a:t>Please </a:t>
            </a:r>
            <a:r>
              <a:rPr lang="en-US" altLang="zh-TW" sz="2000" dirty="0"/>
              <a:t>open the following notebook, execute the cells (Shift-ENTER) and follow the instructions wherever you see a "WORK REQUIRED" label.</a:t>
            </a:r>
          </a:p>
          <a:p>
            <a:endParaRPr lang="en-US" altLang="zh-TW" sz="2000" dirty="0"/>
          </a:p>
          <a:p>
            <a:pPr lvl="0"/>
            <a:r>
              <a:rPr lang="en-US" altLang="zh-TW" sz="4400" dirty="0">
                <a:solidFill>
                  <a:srgbClr val="1A73E8"/>
                </a:solidFill>
                <a:effectLst/>
                <a:latin typeface="Source Code Pro" panose="020B0509030403020204" pitchFamily="49" charset="0"/>
                <a:ea typeface="Roboto"/>
                <a:hlinkClick r:id="rId2"/>
              </a:rPr>
              <a:t>    </a:t>
            </a:r>
            <a:r>
              <a:rPr lang="zh-TW" altLang="zh-TW" sz="4400" dirty="0">
                <a:solidFill>
                  <a:srgbClr val="1A73E8"/>
                </a:solidFill>
                <a:effectLst/>
                <a:latin typeface="Source Code Pro" panose="020B0509030403020204" pitchFamily="49" charset="0"/>
                <a:ea typeface="Roboto"/>
                <a:hlinkClick r:id="rId2"/>
              </a:rPr>
              <a:t>K</a:t>
            </a:r>
            <a:r>
              <a:rPr lang="zh-TW" altLang="zh-TW" sz="1100" dirty="0">
                <a:solidFill>
                  <a:srgbClr val="1A73E8"/>
                </a:solidFill>
                <a:effectLst/>
                <a:latin typeface="Source Code Pro" panose="020B0509030403020204" pitchFamily="49" charset="0"/>
                <a:ea typeface="Roboto"/>
                <a:hlinkClick r:id="rId2"/>
              </a:rPr>
              <a:t>eras_Flowers_TPU (playground).ipynb</a:t>
            </a:r>
            <a:r>
              <a:rPr lang="zh-TW" altLang="zh-TW" sz="200" b="0" dirty="0">
                <a:solidFill>
                  <a:schemeClr val="tx1"/>
                </a:solidFill>
                <a:effectLst/>
                <a:hlinkClick r:id="rId2"/>
              </a:rPr>
              <a:t> </a:t>
            </a:r>
            <a:endParaRPr lang="zh-TW" altLang="zh-TW" b="0" dirty="0">
              <a:solidFill>
                <a:schemeClr val="tx1"/>
              </a:solidFill>
              <a:effectLst/>
              <a:latin typeface="Arial" panose="020B0604020202020204" pitchFamily="34" charset="0"/>
            </a:endParaRPr>
          </a:p>
          <a:p>
            <a:endParaRPr lang="en-US" altLang="zh-TW" sz="1800" dirty="0"/>
          </a:p>
          <a:p>
            <a:r>
              <a:rPr lang="en-US" altLang="zh-TW" sz="1800" dirty="0">
                <a:solidFill>
                  <a:srgbClr val="0070C0"/>
                </a:solidFill>
              </a:rPr>
              <a:t>The goal </a:t>
            </a:r>
            <a:r>
              <a:rPr lang="en-US" altLang="zh-TW" sz="1800" dirty="0"/>
              <a:t>is </a:t>
            </a:r>
            <a:r>
              <a:rPr lang="en-US" altLang="zh-TW" sz="1800" dirty="0">
                <a:solidFill>
                  <a:srgbClr val="0070C0"/>
                </a:solidFill>
              </a:rPr>
              <a:t>to beat the 75% accuracy of the transfer learning model</a:t>
            </a:r>
            <a:r>
              <a:rPr lang="en-US" altLang="zh-TW" sz="1800" dirty="0"/>
              <a:t>. </a:t>
            </a:r>
          </a:p>
          <a:p>
            <a:r>
              <a:rPr lang="en-US" altLang="zh-TW" sz="1800" dirty="0"/>
              <a:t>That model had an advantage, having been </a:t>
            </a:r>
            <a:r>
              <a:rPr lang="en-US" altLang="zh-TW" sz="1800" dirty="0">
                <a:solidFill>
                  <a:schemeClr val="accent6"/>
                </a:solidFill>
              </a:rPr>
              <a:t>pre-trained</a:t>
            </a:r>
            <a:r>
              <a:rPr lang="en-US" altLang="zh-TW" sz="1800" dirty="0"/>
              <a:t> on a dataset of </a:t>
            </a:r>
            <a:r>
              <a:rPr lang="en-US" altLang="zh-TW" sz="1800" dirty="0">
                <a:solidFill>
                  <a:schemeClr val="accent6"/>
                </a:solidFill>
              </a:rPr>
              <a:t>millions of images </a:t>
            </a:r>
            <a:r>
              <a:rPr lang="en-US" altLang="zh-TW" sz="1800" dirty="0"/>
              <a:t>while we only have 3670 images here. Can you at least match it?</a:t>
            </a:r>
            <a:endParaRPr lang="zh-TW" altLang="en-US" sz="1800" dirty="0"/>
          </a:p>
        </p:txBody>
      </p:sp>
      <p:sp>
        <p:nvSpPr>
          <p:cNvPr id="7" name="Rectangle 7"/>
          <p:cNvSpPr>
            <a:spLocks noChangeArrowheads="1"/>
          </p:cNvSpPr>
          <p:nvPr/>
        </p:nvSpPr>
        <p:spPr bwMode="auto">
          <a:xfrm>
            <a:off x="0" y="-184666"/>
            <a:ext cx="312906" cy="369332"/>
          </a:xfrm>
          <a:prstGeom prst="rect">
            <a:avLst/>
          </a:prstGeom>
          <a:solidFill>
            <a:srgbClr val="E8EA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dirty="0">
                <a:ln>
                  <a:noFill/>
                </a:ln>
                <a:solidFill>
                  <a:schemeClr val="tx1"/>
                </a:solidFill>
                <a:effectLst/>
                <a:latin typeface="Arial" panose="020B0604020202020204" pitchFamily="34" charset="0"/>
              </a:rPr>
              <a:t>  </a:t>
            </a:r>
          </a:p>
        </p:txBody>
      </p:sp>
      <p:pic>
        <p:nvPicPr>
          <p:cNvPr id="1032" name="Picture 8" descr="https://lh5.googleusercontent.com/AAew_DmRT54R1wHrhBwS8To5S5uZZKm9llTz79f8W-PjdoUFvUojWBBHxTadQ4kn0wAdvATzbqcgYxOg6EM2lRj2XkhL_ZknPK_p9yfSs1TNAN4jeaefhR7hAdfH9ekew3OrAfa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9552" y="2924944"/>
            <a:ext cx="685800" cy="571501"/>
          </a:xfrm>
          <a:prstGeom prst="rect">
            <a:avLst/>
          </a:prstGeom>
          <a:noFill/>
          <a:extLst>
            <a:ext uri="{909E8E84-426E-40DD-AFC4-6F175D3DCCD1}">
              <a14:hiddenFill xmlns:a14="http://schemas.microsoft.com/office/drawing/2010/main">
                <a:solidFill>
                  <a:srgbClr val="FFFFFF"/>
                </a:solidFill>
              </a14:hiddenFill>
            </a:ext>
          </a:extLst>
        </p:spPr>
      </p:pic>
      <p:pic>
        <p:nvPicPr>
          <p:cNvPr id="8" name="圖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6176" y="3284984"/>
            <a:ext cx="1584176" cy="1582365"/>
          </a:xfrm>
          <a:prstGeom prst="rect">
            <a:avLst/>
          </a:prstGeom>
        </p:spPr>
      </p:pic>
    </p:spTree>
    <p:extLst>
      <p:ext uri="{BB962C8B-B14F-4D97-AF65-F5344CB8AC3E}">
        <p14:creationId xmlns:p14="http://schemas.microsoft.com/office/powerpoint/2010/main" val="292115259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188640"/>
            <a:ext cx="8784976" cy="720725"/>
          </a:xfrm>
        </p:spPr>
        <p:txBody>
          <a:bodyPr/>
          <a:lstStyle/>
          <a:p>
            <a:r>
              <a:rPr lang="en-US" altLang="zh-TW" sz="2800" b="0" dirty="0"/>
              <a:t>Modern </a:t>
            </a:r>
            <a:r>
              <a:rPr lang="en-US" altLang="zh-TW" sz="2800" b="0" dirty="0" err="1"/>
              <a:t>convnets</a:t>
            </a:r>
            <a:r>
              <a:rPr lang="en-US" altLang="zh-TW" sz="2800" b="0" dirty="0"/>
              <a:t>, </a:t>
            </a:r>
            <a:r>
              <a:rPr lang="en-US" altLang="zh-TW" sz="2800" b="0" dirty="0" err="1"/>
              <a:t>squeezenet</a:t>
            </a:r>
            <a:r>
              <a:rPr lang="en-US" altLang="zh-TW" sz="2800" b="0" dirty="0"/>
              <a:t>, </a:t>
            </a:r>
            <a:r>
              <a:rPr lang="en-US" altLang="zh-TW" sz="2800" b="0" dirty="0" err="1"/>
              <a:t>Xception</a:t>
            </a:r>
            <a:r>
              <a:rPr lang="en-US" altLang="zh-TW" sz="2800" b="0" dirty="0"/>
              <a:t>, with </a:t>
            </a:r>
            <a:r>
              <a:rPr lang="en-US" altLang="zh-TW" sz="2800" b="0" dirty="0" err="1"/>
              <a:t>Keras</a:t>
            </a:r>
            <a:r>
              <a:rPr lang="en-US" altLang="zh-TW" sz="2800" b="0" dirty="0"/>
              <a:t> and TPUs</a:t>
            </a:r>
            <a:endParaRPr lang="zh-TW" altLang="en-US" sz="2800" dirty="0"/>
          </a:p>
        </p:txBody>
      </p:sp>
      <p:sp>
        <p:nvSpPr>
          <p:cNvPr id="3" name="內容版面配置區 2"/>
          <p:cNvSpPr>
            <a:spLocks noGrp="1"/>
          </p:cNvSpPr>
          <p:nvPr>
            <p:ph idx="1"/>
          </p:nvPr>
        </p:nvSpPr>
        <p:spPr/>
        <p:txBody>
          <a:bodyPr/>
          <a:lstStyle/>
          <a:p>
            <a:r>
              <a:rPr lang="en-US" altLang="zh-TW" sz="1600" dirty="0">
                <a:hlinkClick r:id="rId2"/>
              </a:rPr>
              <a:t>https://codelabs.developers.google.com/codelabs/keras-flowers-squeezenet/#0</a:t>
            </a:r>
            <a:endParaRPr lang="en-US" altLang="zh-TW" sz="1600" dirty="0"/>
          </a:p>
          <a:p>
            <a:endParaRPr lang="en-US" altLang="zh-TW" sz="1600" dirty="0"/>
          </a:p>
          <a:p>
            <a:endParaRPr lang="en-US" altLang="zh-TW" sz="1600" dirty="0"/>
          </a:p>
          <a:p>
            <a:endParaRPr lang="zh-TW" altLang="en-US" sz="1600" dirty="0"/>
          </a:p>
        </p:txBody>
      </p:sp>
    </p:spTree>
    <p:extLst>
      <p:ext uri="{BB962C8B-B14F-4D97-AF65-F5344CB8AC3E}">
        <p14:creationId xmlns:p14="http://schemas.microsoft.com/office/powerpoint/2010/main" val="44626870"/>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5900</TotalTime>
  <Words>9955</Words>
  <Application>Microsoft Office PowerPoint</Application>
  <PresentationFormat>如螢幕大小 (4:3)</PresentationFormat>
  <Paragraphs>617</Paragraphs>
  <Slides>100</Slides>
  <Notes>2</Notes>
  <HiddenSlides>0</HiddenSlides>
  <MMClips>0</MMClips>
  <ScaleCrop>false</ScaleCrop>
  <HeadingPairs>
    <vt:vector size="6" baseType="variant">
      <vt:variant>
        <vt:lpstr>使用字型</vt:lpstr>
      </vt:variant>
      <vt:variant>
        <vt:i4>17</vt:i4>
      </vt:variant>
      <vt:variant>
        <vt:lpstr>佈景主題</vt:lpstr>
      </vt:variant>
      <vt:variant>
        <vt:i4>2</vt:i4>
      </vt:variant>
      <vt:variant>
        <vt:lpstr>投影片標題</vt:lpstr>
      </vt:variant>
      <vt:variant>
        <vt:i4>100</vt:i4>
      </vt:variant>
    </vt:vector>
  </HeadingPairs>
  <TitlesOfParts>
    <vt:vector size="119" baseType="lpstr">
      <vt:lpstr>-apple-system</vt:lpstr>
      <vt:lpstr>IBM Plex Sans Devanagari</vt:lpstr>
      <vt:lpstr>inherit</vt:lpstr>
      <vt:lpstr>Linux Libertine</vt:lpstr>
      <vt:lpstr>Noto Sans TC</vt:lpstr>
      <vt:lpstr>sohne</vt:lpstr>
      <vt:lpstr>Söhne</vt:lpstr>
      <vt:lpstr>微軟正黑體</vt:lpstr>
      <vt:lpstr>新細明體</vt:lpstr>
      <vt:lpstr>標楷體</vt:lpstr>
      <vt:lpstr>Arial</vt:lpstr>
      <vt:lpstr>Calibri</vt:lpstr>
      <vt:lpstr>Roboto</vt:lpstr>
      <vt:lpstr>Source Code Pro</vt:lpstr>
      <vt:lpstr>Times</vt:lpstr>
      <vt:lpstr>Times New Roman</vt:lpstr>
      <vt:lpstr>Wingdings</vt:lpstr>
      <vt:lpstr>PPT版心_2012</vt:lpstr>
      <vt:lpstr>1_PPT版心_2012</vt:lpstr>
      <vt:lpstr>Chapter Deep learning DL03     CNN  捲積神經網路 　　　　　　  (convnets</vt:lpstr>
      <vt:lpstr>AI教父Hinton跨領域拿下2024諾貝爾物理學獎 首位圖靈、諾貝爾雙料得主</vt:lpstr>
      <vt:lpstr>2024 諾貝爾化學獎得主 哈薩比斯 （Demis Hassabis）也是「AlphaGo之父」</vt:lpstr>
      <vt:lpstr>CNN的慣用語(文章中) 頂/底?  高/低?  深/淺?</vt:lpstr>
      <vt:lpstr>Four Common Types of Neural Network Layers</vt:lpstr>
      <vt:lpstr>CNN </vt:lpstr>
      <vt:lpstr>Convolutional Neural Network（CNN; convnets） 捲積神經網路</vt:lpstr>
      <vt:lpstr>【ImageNet】http://www.image-net.org/challenges/LSVRC/ </vt:lpstr>
      <vt:lpstr>PowerPoint 簡報</vt:lpstr>
      <vt:lpstr>CNN演化史</vt:lpstr>
      <vt:lpstr>PowerPoint 簡報</vt:lpstr>
      <vt:lpstr>TensorFlowNews五大經典卷積神經網絡介紹: LeNet / AlexNet / GoogLeNet / VGGNet/</vt:lpstr>
      <vt:lpstr>TensorFlowNews五大經典卷積神經網絡介紹: LeNet / AlexNet / GoogLeNet / VGGNet/</vt:lpstr>
      <vt:lpstr>LeNet</vt:lpstr>
      <vt:lpstr>AlexNet</vt:lpstr>
      <vt:lpstr>AlexNet 成功的原因</vt:lpstr>
      <vt:lpstr>AlexNet 成功的原因</vt:lpstr>
      <vt:lpstr>AlexNet 成功的原因</vt:lpstr>
      <vt:lpstr>Tensor Sizes in a Convolutional Neural Network (CNN)</vt:lpstr>
      <vt:lpstr>AlexNet has the following layers</vt:lpstr>
      <vt:lpstr>Number of Parameters and Tensor Sizes in AlexNet</vt:lpstr>
      <vt:lpstr>PowerPoint 簡報</vt:lpstr>
      <vt:lpstr>Convolution Layers (卷積層)</vt:lpstr>
      <vt:lpstr>Kernel卷積核（又稱 Filter）</vt:lpstr>
      <vt:lpstr>卷積</vt:lpstr>
      <vt:lpstr>3X3矩陣做2D卷積的GIF圖</vt:lpstr>
      <vt:lpstr>3x3 Filter 抓取特徵的例子：</vt:lpstr>
      <vt:lpstr>5x5 Filter 抓取特徵的例子：</vt:lpstr>
      <vt:lpstr>卷積產生特徵圖 feature map</vt:lpstr>
      <vt:lpstr>Feature map的動畫 (假設輸入圖有rgb層)</vt:lpstr>
      <vt:lpstr> 那為什麼做完卷積後的每一個Feature map都是28X28呢？</vt:lpstr>
      <vt:lpstr>同層之參數（權值）共享</vt:lpstr>
      <vt:lpstr>卷積動畫</vt:lpstr>
      <vt:lpstr>卷積動畫</vt:lpstr>
      <vt:lpstr>filtering an image with two successive filters made of 4x4x3=48 learnable weights each. (動畫)</vt:lpstr>
      <vt:lpstr>a convolutional neural network transforms "cubes" of data into other "cubes" of data.</vt:lpstr>
      <vt:lpstr>Kernel 核  vs Filter 過濾器 名稱的差別</vt:lpstr>
      <vt:lpstr>圖片輸入層的 RGB channel卷積</vt:lpstr>
      <vt:lpstr>PowerPoint 簡報</vt:lpstr>
      <vt:lpstr>PowerPoint 簡報</vt:lpstr>
      <vt:lpstr>在 CNN 中，每個新過濾器(filter)的每個輸入通道(channel)是否具有不同的權重，或者跨輸入通道使用的每個過濾器的權重是否相同？</vt:lpstr>
      <vt:lpstr>過濾器(filter)隨機初使然後經由訓練學出來的</vt:lpstr>
      <vt:lpstr>範例：客制化filter.即固定的filter</vt:lpstr>
      <vt:lpstr>Convolutional Neural Network: Feature Map and Filter Visualization  (如何觀察feature map?)</vt:lpstr>
      <vt:lpstr>Visualization of the filters of VGG16, via gradient ascent in input space. (如何視覺化觀察filter?)</vt:lpstr>
      <vt:lpstr>CNN的接受視野（Receptive Field）</vt:lpstr>
      <vt:lpstr>計算 AlexNet 第五層特徵映射在輸入的接受視野</vt:lpstr>
      <vt:lpstr>再論卷積</vt:lpstr>
      <vt:lpstr>1D, 2D and 3D Convolutions卷積</vt:lpstr>
      <vt:lpstr>1D Convolution</vt:lpstr>
      <vt:lpstr>Python 實驗碼</vt:lpstr>
      <vt:lpstr>PowerPoint 簡報</vt:lpstr>
      <vt:lpstr>2D Convolution</vt:lpstr>
      <vt:lpstr>動畫</vt:lpstr>
      <vt:lpstr>2D Convolution</vt:lpstr>
      <vt:lpstr>Tensorflow 2D Convolution </vt:lpstr>
      <vt:lpstr>Transposed Convolution (Deconvolution) 反卷積</vt:lpstr>
      <vt:lpstr>Separable Convolution</vt:lpstr>
      <vt:lpstr>Separable Convolution</vt:lpstr>
      <vt:lpstr>Dilated (Atrous) Convolution 擴張/空洞卷積</vt:lpstr>
      <vt:lpstr>Deformable convolution 變形卷積</vt:lpstr>
      <vt:lpstr>Deformable convolution 變形卷積</vt:lpstr>
      <vt:lpstr>Multi-Channel Convolutions explained with… MS Excel! </vt:lpstr>
      <vt:lpstr>Pooling 池化層</vt:lpstr>
      <vt:lpstr>What is the word “pooling” ?</vt:lpstr>
      <vt:lpstr>Pooling（池化）也稱 Subsampling</vt:lpstr>
      <vt:lpstr>Max Pooling運作方式</vt:lpstr>
      <vt:lpstr>PowerPoint 簡報</vt:lpstr>
      <vt:lpstr>池化層（Pooling layer）</vt:lpstr>
      <vt:lpstr>Max / Mean pooling</vt:lpstr>
      <vt:lpstr>MaxPooling2D class 解析</vt:lpstr>
      <vt:lpstr>Max pooling 實驗.</vt:lpstr>
      <vt:lpstr>為什麼要做池化層?</vt:lpstr>
      <vt:lpstr>What's the Difference Between Strided Convolution and Pooling? 步幅卷積和池化有什麼不同？</vt:lpstr>
      <vt:lpstr>Batch Normalization 批次正規化;批量歸一化</vt:lpstr>
      <vt:lpstr>PowerPoint 簡報</vt:lpstr>
      <vt:lpstr>Batch Normalization 在深度學習中如此重要的原因?</vt:lpstr>
      <vt:lpstr>模型優化之Instance Normalization</vt:lpstr>
      <vt:lpstr>Fully Connected</vt:lpstr>
      <vt:lpstr>PowerPoint 簡報</vt:lpstr>
      <vt:lpstr>Dense neural network (DNN)</vt:lpstr>
      <vt:lpstr>Activation function</vt:lpstr>
      <vt:lpstr>Neurons, activations, RELU</vt:lpstr>
      <vt:lpstr>ReLU 的優點在於：</vt:lpstr>
      <vt:lpstr>Softmax activation (動畫)</vt:lpstr>
      <vt:lpstr>Why is "softmax" called softmax? </vt:lpstr>
      <vt:lpstr>Cross-entropy loss</vt:lpstr>
      <vt:lpstr>CNN的激活函數Activation Function 使用 Rectified Linear Units (ReLU)探討</vt:lpstr>
      <vt:lpstr>PowerPoint 簡報</vt:lpstr>
      <vt:lpstr>PowerPoint 簡報</vt:lpstr>
      <vt:lpstr>PowerPoint 簡報</vt:lpstr>
      <vt:lpstr>PowerPoint 簡報</vt:lpstr>
      <vt:lpstr>PowerPoint 簡報</vt:lpstr>
      <vt:lpstr>PowerPoint 簡報</vt:lpstr>
      <vt:lpstr>PowerPoint 簡報</vt:lpstr>
      <vt:lpstr>什麼是 logits ?</vt:lpstr>
      <vt:lpstr>什麼是 logits ?</vt:lpstr>
      <vt:lpstr>Hands-on 動手做實驗: Using a TPU  https://colab.research.google.com/github/GoogleCloudPlatform/training-data-analyst/blob/master/courses/fast-and-lean-data-science/07_Keras_Flowers_TPU_playground.ipynb</vt:lpstr>
      <vt:lpstr>Modern convnets, squeezenet, Xception, with Keras and TPUs</vt:lpstr>
      <vt:lpstr>DL 應用範例</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283</cp:revision>
  <dcterms:created xsi:type="dcterms:W3CDTF">2002-01-02T08:00:45Z</dcterms:created>
  <dcterms:modified xsi:type="dcterms:W3CDTF">2025-03-22T19:35:02Z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2024-05-01T18:14:43Z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3b6cfc0c-9d02-4a91-ae1b-dfc4884a940f</vt:lpwstr>
  </property>
  <property fmtid="{D5CDD505-2E9C-101B-9397-08002B2CF9AE}" pid="8" name="MSIP_Label_dfc31359-ecb0-4331-ac49-239bee8da37f_ContentBits">
    <vt:lpwstr>0</vt:lpwstr>
  </property>
</Properties>
</file>